
<file path=[Content_Types].xml><?xml version="1.0" encoding="utf-8"?>
<Types xmlns="http://schemas.openxmlformats.org/package/2006/content-types">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theme/themeOverride1.xml" ContentType="application/vnd.openxmlformats-officedocument.themeOverride+xml"/>
  <Default Extension="docx" ContentType="application/vnd.openxmlformats-officedocument.wordprocessingml.document"/>
  <Override PartName="/ppt/tags/tag38.xml" ContentType="application/vnd.openxmlformats-officedocument.presentationml.tags+xml"/>
  <Override PartName="/ppt/charts/colors2.xml" ContentType="application/vnd.ms-office.chartcolorstyl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tags/tag12.xml" ContentType="application/vnd.openxmlformats-officedocument.presentationml.tags+xml"/>
  <Override PartName="/ppt/tags/tag23.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ags/tag41.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xml" ContentType="application/vnd.openxmlformats-officedocument.presentationml.tags+xml"/>
  <Override PartName="/ppt/charts/chart1.xml" ContentType="application/vnd.openxmlformats-officedocument.drawingml.chart+xml"/>
  <Override PartName="/ppt/tags/tag21.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charts/style3.xml" ContentType="application/vnd.ms-office.chartstyle+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tags/tag39.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docProps/app.xml" ContentType="application/vnd.openxmlformats-officedocument.extended-properties+xml"/>
  <Override PartName="/ppt/charts/colors3.xml" ContentType="application/vnd.ms-office.chartcolorstyle+xml"/>
  <Override PartName="/ppt/slides/slide11.xml" ContentType="application/vnd.openxmlformats-officedocument.presentationml.slide+xml"/>
  <Override PartName="/ppt/slides/slide20.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charts/colors1.xml" ContentType="application/vnd.ms-office.chartcolorstyle+xml"/>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tags/tag44.xml" ContentType="application/vnd.openxmlformats-officedocument.presentationml.tags+xml"/>
  <Override PartName="/ppt/charts/chart4.xml" ContentType="application/vnd.openxmlformats-officedocument.drawingml.chart+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40.xml" ContentType="application/vnd.openxmlformats-officedocument.presentationml.tags+xml"/>
  <Override PartName="/ppt/tags/tag42.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charts/chart2.xml" ContentType="application/vnd.openxmlformats-officedocument.drawingml.chart+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charts/style4.xml" ContentType="application/vnd.ms-office.chartstyle+xml"/>
  <Override PartName="/ppt/slides/slide6.xml" ContentType="application/vnd.openxmlformats-officedocument.presentationml.slide+xml"/>
  <Override PartName="/ppt/tags/tag6.xml" ContentType="application/vnd.openxmlformats-officedocument.presentationml.tags+xml"/>
  <Override PartName="/ppt/charts/style2.xml" ContentType="application/vnd.ms-office.chart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ags/tag2.xml" ContentType="application/vnd.openxmlformats-officedocument.presentationml.tags+xml"/>
  <Default Extension="wmf" ContentType="image/x-wmf"/>
  <Override PartName="/ppt/charts/colors4.xml" ContentType="application/vnd.ms-office.chartcolorstyle+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slides/slide12.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commentAuthors.xml" ContentType="application/vnd.openxmlformats-officedocument.presentationml.commentAuthors+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737" r:id="rId1"/>
  </p:sldMasterIdLst>
  <p:notesMasterIdLst>
    <p:notesMasterId r:id="rId29"/>
  </p:notesMasterIdLst>
  <p:handoutMasterIdLst>
    <p:handoutMasterId r:id="rId30"/>
  </p:handoutMasterIdLst>
  <p:sldIdLst>
    <p:sldId id="2175" r:id="rId2"/>
    <p:sldId id="2174" r:id="rId3"/>
    <p:sldId id="1898" r:id="rId4"/>
    <p:sldId id="2197" r:id="rId5"/>
    <p:sldId id="2198" r:id="rId6"/>
    <p:sldId id="2176" r:id="rId7"/>
    <p:sldId id="2181" r:id="rId8"/>
    <p:sldId id="2208" r:id="rId9"/>
    <p:sldId id="2185" r:id="rId10"/>
    <p:sldId id="1788" r:id="rId11"/>
    <p:sldId id="2186" r:id="rId12"/>
    <p:sldId id="1790" r:id="rId13"/>
    <p:sldId id="2201" r:id="rId14"/>
    <p:sldId id="2202" r:id="rId15"/>
    <p:sldId id="1232" r:id="rId16"/>
    <p:sldId id="2166" r:id="rId17"/>
    <p:sldId id="1883" r:id="rId18"/>
    <p:sldId id="2203" r:id="rId19"/>
    <p:sldId id="2177" r:id="rId20"/>
    <p:sldId id="2178" r:id="rId21"/>
    <p:sldId id="2196" r:id="rId22"/>
    <p:sldId id="1896" r:id="rId23"/>
    <p:sldId id="2189" r:id="rId24"/>
    <p:sldId id="2204" r:id="rId25"/>
    <p:sldId id="2205" r:id="rId26"/>
    <p:sldId id="2206" r:id="rId27"/>
    <p:sldId id="2207" r:id="rId28"/>
  </p:sldIdLst>
  <p:sldSz cx="12192000" cy="6858000"/>
  <p:notesSz cx="6797675" cy="9928225"/>
  <p:embeddedFontLst>
    <p:embeddedFont>
      <p:font typeface="Microsoft YaHei" pitchFamily="34" charset="-122"/>
      <p:regular r:id="rId31"/>
      <p:bold r:id="rId32"/>
    </p:embeddedFont>
    <p:embeddedFont>
      <p:font typeface="黑体" pitchFamily="49" charset="-122"/>
      <p:regular r:id="rId33"/>
    </p:embeddedFont>
    <p:embeddedFont>
      <p:font typeface="BENGAR+Î¢ÈíÑÅºÚ,Bold" charset="-122"/>
      <p:regular r:id="rId34"/>
    </p:embeddedFont>
    <p:embeddedFont>
      <p:font typeface="NTURAQ+Î¢ÈíÑÅºÚ,Bold" charset="-122"/>
      <p:regular r:id="rId35"/>
    </p:embeddedFont>
    <p:embeddedFont>
      <p:font typeface="DSVFKS+Î¢ÈíÑÅºÚ" charset="-122"/>
      <p:regular r:id="rId36"/>
    </p:embeddedFont>
    <p:embeddedFont>
      <p:font typeface="AHAVUT+Î¢ÈíÑÅºÚ" charset="-122"/>
      <p:regular r:id="rId37"/>
    </p:embeddedFont>
    <p:embeddedFont>
      <p:font typeface="UCAATF+Î¢ÈíÑÅºÚ" charset="-122"/>
      <p:regular r:id="rId38"/>
    </p:embeddedFont>
    <p:embeddedFont>
      <p:font typeface="RWSKUN+Î¢ÈíÑÅºÚ" charset="-122"/>
      <p:regular r:id="rId39"/>
    </p:embeddedFont>
    <p:embeddedFont>
      <p:font typeface="WAVGOW+Î¢ÈíÑÅºÚ" charset="-122"/>
      <p:regular r:id="rId40"/>
    </p:embeddedFont>
    <p:embeddedFont>
      <p:font typeface="NSMGPS+Î¢ÈíÑÅºÚ" charset="-122"/>
      <p:regular r:id="rId41"/>
    </p:embeddedFont>
    <p:embeddedFont>
      <p:font typeface="BGVQDI+Î¢ÈíÑÅºÚ" charset="-122"/>
      <p:regular r:id="rId42"/>
    </p:embeddedFont>
    <p:embeddedFont>
      <p:font typeface="WBRNOT+Î¢ÈíÑÅºÚ" charset="-122"/>
      <p:regular r:id="rId43"/>
    </p:embeddedFont>
    <p:embeddedFont>
      <p:font typeface="Calibri" pitchFamily="34" charset="0"/>
      <p:regular r:id="rId44"/>
      <p:bold r:id="rId45"/>
      <p:italic r:id="rId46"/>
      <p:boldItalic r:id="rId47"/>
    </p:embeddedFont>
    <p:embeddedFont>
      <p:font typeface="等线" charset="-122"/>
      <p:regular r:id="rId48"/>
      <p:bold r:id="rId49"/>
    </p:embeddedFont>
    <p:embeddedFont>
      <p:font typeface="华文中宋" pitchFamily="2" charset="-122"/>
      <p:regular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069"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C" initials="EC" lastIdx="5" clrIdx="0">
    <p:extLst>
      <p:ext uri="{19B8F6BF-5375-455C-9EA6-DF929625EA0E}">
        <p15:presenceInfo xmlns:p15="http://schemas.microsoft.com/office/powerpoint/2012/main" xmlns="" userId="EC" providerId="None"/>
      </p:ext>
    </p:extLst>
  </p:cmAuthor>
  <p:cmAuthor id="2" name="Eachanhe" initials="E" lastIdx="0" clrIdx="1">
    <p:extLst>
      <p:ext uri="{19B8F6BF-5375-455C-9EA6-DF929625EA0E}">
        <p15:presenceInfo xmlns:p15="http://schemas.microsoft.com/office/powerpoint/2012/main" xmlns="" userId="Eachanhe" providerId="None"/>
      </p:ext>
    </p:extLst>
  </p:cmAuthor>
  <p:cmAuthor id="3" name="陈素芳" initials="b"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C04F4C"/>
    <a:srgbClr val="48A9C3"/>
    <a:srgbClr val="0033CC"/>
    <a:srgbClr val="FF5050"/>
    <a:srgbClr val="993300"/>
    <a:srgbClr val="00CC66"/>
    <a:srgbClr val="0000FF"/>
    <a:srgbClr val="FFCC00"/>
    <a:srgbClr val="FC3ED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50" autoAdjust="0"/>
    <p:restoredTop sz="93411" autoAdjust="0"/>
  </p:normalViewPr>
  <p:slideViewPr>
    <p:cSldViewPr>
      <p:cViewPr varScale="1">
        <p:scale>
          <a:sx n="63" d="100"/>
          <a:sy n="63" d="100"/>
        </p:scale>
        <p:origin x="-1296" y="-96"/>
      </p:cViewPr>
      <p:guideLst>
        <p:guide orient="horz" pos="2069"/>
        <p:guide pos="3840"/>
      </p:guideLst>
    </p:cSldViewPr>
  </p:slideViewPr>
  <p:notesTextViewPr>
    <p:cViewPr>
      <p:scale>
        <a:sx n="1" d="1"/>
        <a:sy n="1" d="1"/>
      </p:scale>
      <p:origin x="0" y="0"/>
    </p:cViewPr>
  </p:notesTextViewPr>
  <p:sorterViewPr>
    <p:cViewPr varScale="1">
      <p:scale>
        <a:sx n="1" d="1"/>
        <a:sy n="1" d="1"/>
      </p:scale>
      <p:origin x="0" y="-4696"/>
    </p:cViewPr>
  </p:sorterViewPr>
  <p:notesViewPr>
    <p:cSldViewPr>
      <p:cViewPr varScale="1">
        <p:scale>
          <a:sx n="45" d="100"/>
          <a:sy n="45" d="100"/>
        </p:scale>
        <p:origin x="-2804" y="-64"/>
      </p:cViewPr>
      <p:guideLst>
        <p:guide orient="horz" pos="3127"/>
        <p:guide pos="2141"/>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Office_Excel____1.xlsx"/><Relationship Id="rId1" Type="http://schemas.openxmlformats.org/officeDocument/2006/relationships/themeOverride" Target="../theme/themeOverride1.xml"/><Relationship Id="rId4" Type="http://schemas.microsoft.com/office/2011/relationships/chartStyle" Target="style1.xml"/></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file:///C:\Users\shadow\Desktop\&#25968;&#26234;&#39046;&#33322;\&#20840;&#30465;&#22823;&#25968;&#25454;&#21512;&#21516;-&#20462;&#25913;.xlsx" TargetMode="External"/></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oleObject" Target="file:///C:\Users\shadow\Desktop\&#25968;&#26234;&#39046;&#33322;\&#20840;&#30465;&#22823;&#25968;&#25454;&#21512;&#21516;-&#20462;&#25913;.xlsx" TargetMode="External"/></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oleObject" Target="file:///C:\Users\shadow\Desktop\&#25968;&#26234;&#39046;&#33322;\&#20840;&#30465;&#22823;&#25968;&#25454;&#21512;&#21516;-&#20462;&#2591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zh-CN"/>
  <c:style val="4"/>
  <c:clrMapOvr bg1="lt1" tx1="dk1" bg2="lt2" tx2="dk2" accent1="accent1" accent2="accent2" accent3="accent3" accent4="accent4" accent5="accent5" accent6="accent6" hlink="hlink" folHlink="folHlink"/>
  <c:chart>
    <c:autoTitleDeleted val="1"/>
    <c:plotArea>
      <c:layout/>
      <c:barChart>
        <c:barDir val="col"/>
        <c:grouping val="clustered"/>
        <c:ser>
          <c:idx val="0"/>
          <c:order val="0"/>
          <c:tx>
            <c:strRef>
              <c:f>Sheet1!$B$1</c:f>
              <c:strCache>
                <c:ptCount val="1"/>
                <c:pt idx="0">
                  <c:v>产业总体规模（亿元）</c:v>
                </c:pt>
              </c:strCache>
            </c:strRef>
          </c:tx>
          <c:spPr>
            <a:solidFill>
              <a:srgbClr val="C00000"/>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Val val="1"/>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2015</c:v>
                </c:pt>
                <c:pt idx="1">
                  <c:v>2016</c:v>
                </c:pt>
                <c:pt idx="2">
                  <c:v>2017</c:v>
                </c:pt>
                <c:pt idx="3">
                  <c:v>2018E</c:v>
                </c:pt>
                <c:pt idx="4">
                  <c:v>2019E</c:v>
                </c:pt>
                <c:pt idx="5">
                  <c:v>2020E</c:v>
                </c:pt>
              </c:strCache>
            </c:strRef>
          </c:cat>
          <c:val>
            <c:numRef>
              <c:f>Sheet1!$B$2:$B$7</c:f>
              <c:numCache>
                <c:formatCode>General</c:formatCode>
                <c:ptCount val="6"/>
                <c:pt idx="0">
                  <c:v>2800</c:v>
                </c:pt>
                <c:pt idx="1">
                  <c:v>3600</c:v>
                </c:pt>
                <c:pt idx="2">
                  <c:v>4700</c:v>
                </c:pt>
                <c:pt idx="3">
                  <c:v>6200</c:v>
                </c:pt>
                <c:pt idx="4">
                  <c:v>8000</c:v>
                </c:pt>
                <c:pt idx="5">
                  <c:v>10100</c:v>
                </c:pt>
              </c:numCache>
            </c:numRef>
          </c:val>
          <c:extLst xmlns:c16r2="http://schemas.microsoft.com/office/drawing/2015/06/chart">
            <c:ext xmlns:c16="http://schemas.microsoft.com/office/drawing/2014/chart" uri="{C3380CC4-5D6E-409C-BE32-E72D297353CC}">
              <c16:uniqueId val="{00000000-A9CA-3D46-BB7A-85C1BEAF4AB5}"/>
            </c:ext>
          </c:extLst>
        </c:ser>
        <c:dLbls>
          <c:showVal val="1"/>
        </c:dLbls>
        <c:gapWidth val="75"/>
        <c:axId val="218411392"/>
        <c:axId val="218412928"/>
      </c:barChart>
      <c:lineChart>
        <c:grouping val="standard"/>
        <c:ser>
          <c:idx val="1"/>
          <c:order val="1"/>
          <c:tx>
            <c:strRef>
              <c:f>Sheet1!$C$1</c:f>
              <c:strCache>
                <c:ptCount val="1"/>
                <c:pt idx="0">
                  <c:v>同比增速（%）</c:v>
                </c:pt>
              </c:strCache>
            </c:strRef>
          </c:tx>
          <c:spPr>
            <a:ln w="28575" cap="rnd">
              <a:solidFill>
                <a:srgbClr val="C00000"/>
              </a:solidFill>
              <a:round/>
            </a:ln>
            <a:effectLst/>
          </c:spPr>
          <c:marker>
            <c:symbol val="circle"/>
            <c:size val="8"/>
            <c:spPr>
              <a:solidFill>
                <a:srgbClr val="C00000"/>
              </a:solidFill>
              <a:ln w="9525">
                <a:solidFill>
                  <a:schemeClr val="accent2">
                    <a:tint val="77000"/>
                  </a:schemeClr>
                </a:solidFill>
              </a:ln>
              <a:effectLst/>
            </c:spPr>
          </c:marker>
          <c:dLbls>
            <c:dLbl>
              <c:idx val="1"/>
              <c:layout>
                <c:manualLayout>
                  <c:x val="-6.8901303886553689E-2"/>
                  <c:y val="-5.5232649554693113E-2"/>
                </c:manualLayout>
              </c:layout>
              <c:showVal val="1"/>
              <c:extLst xmlns:c16r2="http://schemas.microsoft.com/office/drawing/2015/06/chart">
                <c:ext xmlns:c16="http://schemas.microsoft.com/office/drawing/2014/chart" uri="{C3380CC4-5D6E-409C-BE32-E72D297353CC}">
                  <c16:uniqueId val="{00000001-A9CA-3D46-BB7A-85C1BEAF4AB5}"/>
                </c:ext>
                <c:ext xmlns:c15="http://schemas.microsoft.com/office/drawing/2012/chart" uri="{CE6537A1-D6FC-4f65-9D91-7224C49458BB}">
                  <c15:layout/>
                </c:ext>
              </c:extLst>
            </c:dLbl>
            <c:dLbl>
              <c:idx val="2"/>
              <c:layout>
                <c:manualLayout>
                  <c:x val="-2.1383163275137413E-2"/>
                  <c:y val="-5.0983984204332138E-2"/>
                </c:manualLayout>
              </c:layout>
              <c:showVal val="1"/>
              <c:extLst xmlns:c16r2="http://schemas.microsoft.com/office/drawing/2015/06/chart">
                <c:ext xmlns:c16="http://schemas.microsoft.com/office/drawing/2014/chart" uri="{C3380CC4-5D6E-409C-BE32-E72D297353CC}">
                  <c16:uniqueId val="{00000002-A9CA-3D46-BB7A-85C1BEAF4AB5}"/>
                </c:ext>
                <c:ext xmlns:c15="http://schemas.microsoft.com/office/drawing/2012/chart" uri="{CE6537A1-D6FC-4f65-9D91-7224C49458BB}">
                  <c15:layout/>
                </c:ext>
              </c:extLst>
            </c:dLbl>
            <c:dLbl>
              <c:idx val="3"/>
              <c:layout>
                <c:manualLayout>
                  <c:x val="-1.6631349213995703E-2"/>
                  <c:y val="-4.6735318853971093E-2"/>
                </c:manualLayout>
              </c:layout>
              <c:showVal val="1"/>
              <c:extLst xmlns:c16r2="http://schemas.microsoft.com/office/drawing/2015/06/chart">
                <c:ext xmlns:c16="http://schemas.microsoft.com/office/drawing/2014/chart" uri="{C3380CC4-5D6E-409C-BE32-E72D297353CC}">
                  <c16:uniqueId val="{00000003-A9CA-3D46-BB7A-85C1BEAF4AB5}"/>
                </c:ext>
                <c:ext xmlns:c15="http://schemas.microsoft.com/office/drawing/2012/chart" uri="{CE6537A1-D6FC-4f65-9D91-7224C49458BB}">
                  <c15:layout/>
                </c:ext>
              </c:extLst>
            </c:dLbl>
            <c:dLbl>
              <c:idx val="4"/>
              <c:layout>
                <c:manualLayout>
                  <c:x val="-5.7530652900699003E-2"/>
                  <c:y val="-8.1682412901918189E-2"/>
                </c:manualLayout>
              </c:layout>
              <c:showVal val="1"/>
              <c:extLst xmlns:c16r2="http://schemas.microsoft.com/office/drawing/2015/06/chart">
                <c:ext xmlns:c16="http://schemas.microsoft.com/office/drawing/2014/chart" uri="{C3380CC4-5D6E-409C-BE32-E72D297353CC}">
                  <c16:uniqueId val="{00000004-A9CA-3D46-BB7A-85C1BEAF4AB5}"/>
                </c:ext>
                <c:ext xmlns:c15="http://schemas.microsoft.com/office/drawing/2012/chart" uri="{CE6537A1-D6FC-4f65-9D91-7224C49458BB}">
                  <c15:layout/>
                </c:ext>
              </c:extLst>
            </c:dLbl>
            <c:dLbl>
              <c:idx val="5"/>
              <c:layout>
                <c:manualLayout>
                  <c:x val="-0.10819804492242473"/>
                  <c:y val="-7.0194342409817354E-2"/>
                </c:manualLayout>
              </c:layout>
              <c:showVal val="1"/>
              <c:extLst xmlns:c16r2="http://schemas.microsoft.com/office/drawing/2015/06/chart">
                <c:ext xmlns:c16="http://schemas.microsoft.com/office/drawing/2014/chart" uri="{C3380CC4-5D6E-409C-BE32-E72D297353CC}">
                  <c16:uniqueId val="{00000005-A9CA-3D46-BB7A-85C1BEAF4AB5}"/>
                </c:ext>
                <c:ext xmlns:c15="http://schemas.microsoft.com/office/drawing/2012/chart" uri="{CE6537A1-D6FC-4f65-9D91-7224C49458BB}">
                  <c15:layout/>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2015</c:v>
                </c:pt>
                <c:pt idx="1">
                  <c:v>2016</c:v>
                </c:pt>
                <c:pt idx="2">
                  <c:v>2017</c:v>
                </c:pt>
                <c:pt idx="3">
                  <c:v>2018E</c:v>
                </c:pt>
                <c:pt idx="4">
                  <c:v>2019E</c:v>
                </c:pt>
                <c:pt idx="5">
                  <c:v>2020E</c:v>
                </c:pt>
              </c:strCache>
            </c:strRef>
          </c:cat>
          <c:val>
            <c:numRef>
              <c:f>Sheet1!$C$2:$C$7</c:f>
              <c:numCache>
                <c:formatCode>General</c:formatCode>
                <c:ptCount val="6"/>
                <c:pt idx="1">
                  <c:v>28.6</c:v>
                </c:pt>
                <c:pt idx="2">
                  <c:v>30.6</c:v>
                </c:pt>
                <c:pt idx="3">
                  <c:v>31.9</c:v>
                </c:pt>
                <c:pt idx="4">
                  <c:v>29</c:v>
                </c:pt>
                <c:pt idx="5">
                  <c:v>26.3</c:v>
                </c:pt>
              </c:numCache>
            </c:numRef>
          </c:val>
          <c:extLst xmlns:c16r2="http://schemas.microsoft.com/office/drawing/2015/06/chart">
            <c:ext xmlns:c16="http://schemas.microsoft.com/office/drawing/2014/chart" uri="{C3380CC4-5D6E-409C-BE32-E72D297353CC}">
              <c16:uniqueId val="{00000006-A9CA-3D46-BB7A-85C1BEAF4AB5}"/>
            </c:ext>
          </c:extLst>
        </c:ser>
        <c:dLbls>
          <c:showVal val="1"/>
        </c:dLbls>
        <c:marker val="1"/>
        <c:axId val="220800512"/>
        <c:axId val="218414464"/>
      </c:lineChart>
      <c:catAx>
        <c:axId val="218411392"/>
        <c:scaling>
          <c:orientation val="minMax"/>
        </c:scaling>
        <c:axPos val="b"/>
        <c:numFmt formatCode="General" sourceLinked="1"/>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18412928"/>
        <c:crosses val="autoZero"/>
        <c:auto val="1"/>
        <c:lblAlgn val="ctr"/>
        <c:lblOffset val="100"/>
      </c:catAx>
      <c:valAx>
        <c:axId val="218412928"/>
        <c:scaling>
          <c:orientation val="minMax"/>
        </c:scaling>
        <c:axPos val="l"/>
        <c:numFmt formatCode="General" sourceLinked="1"/>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18411392"/>
        <c:crosses val="autoZero"/>
        <c:crossBetween val="between"/>
      </c:valAx>
      <c:valAx>
        <c:axId val="218414464"/>
        <c:scaling>
          <c:orientation val="minMax"/>
        </c:scaling>
        <c:axPos val="r"/>
        <c:numFmt formatCode="0.0%" sourceLinked="0"/>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20800512"/>
        <c:crosses val="max"/>
        <c:crossBetween val="between"/>
        <c:dispUnits>
          <c:builtInUnit val="hundreds"/>
        </c:dispUnits>
      </c:valAx>
      <c:catAx>
        <c:axId val="220800512"/>
        <c:scaling>
          <c:orientation val="minMax"/>
        </c:scaling>
        <c:delete val="1"/>
        <c:axPos val="b"/>
        <c:numFmt formatCode="General" sourceLinked="1"/>
        <c:tickLblPos val="none"/>
        <c:crossAx val="218414464"/>
        <c:crosses val="autoZero"/>
        <c:auto val="1"/>
        <c:lblAlgn val="ctr"/>
        <c:lblOffset val="100"/>
      </c:catAx>
      <c:spPr>
        <a:noFill/>
        <a:ln>
          <a:noFill/>
        </a:ln>
        <a:effectLst/>
      </c:spPr>
    </c:plotArea>
    <c:legend>
      <c:legendPos val="b"/>
      <c:layout/>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latin typeface="微软雅黑" panose="020B0503020204020204" pitchFamily="34" charset="-122"/>
          <a:ea typeface="微软雅黑" panose="020B0503020204020204" pitchFamily="34" charset="-122"/>
        </a:defRPr>
      </a:pPr>
      <a:endParaRPr lang="zh-CN"/>
    </a:p>
  </c:txPr>
  <c:externalData r:id="rId2"/>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barChart>
        <c:barDir val="col"/>
        <c:grouping val="clustered"/>
        <c:ser>
          <c:idx val="0"/>
          <c:order val="0"/>
          <c:tx>
            <c:strRef>
              <c:f>Sheet2!$B$1</c:f>
              <c:strCache>
                <c:ptCount val="1"/>
                <c:pt idx="0">
                  <c:v>签约客户</c:v>
                </c:pt>
              </c:strCache>
            </c:strRef>
          </c:tx>
          <c:spPr>
            <a:solidFill>
              <a:schemeClr val="accent1"/>
            </a:solidFill>
            <a:ln>
              <a:noFill/>
            </a:ln>
            <a:effectLst/>
          </c:spPr>
          <c:dLbls>
            <c:dLbl>
              <c:idx val="1"/>
              <c:layout>
                <c:manualLayout>
                  <c:x val="-2.2222222222222282E-2"/>
                  <c:y val="6.0185185185185147E-2"/>
                </c:manualLayout>
              </c:layout>
              <c:dLblPos val="outEnd"/>
              <c:showVal val="1"/>
              <c:extLst xmlns:c16r2="http://schemas.microsoft.com/office/drawing/2015/06/chart">
                <c:ext xmlns:c16="http://schemas.microsoft.com/office/drawing/2014/chart" uri="{C3380CC4-5D6E-409C-BE32-E72D297353CC}">
                  <c16:uniqueId val="{00000000-273E-4D43-91DA-CCD5F8F54E1C}"/>
                </c:ext>
                <c:ext xmlns:c15="http://schemas.microsoft.com/office/drawing/2012/chart" uri="{CE6537A1-D6FC-4f65-9D91-7224C49458BB}">
                  <c15:layout/>
                </c:ext>
              </c:extLst>
            </c:dLbl>
            <c:dLbl>
              <c:idx val="2"/>
              <c:layout>
                <c:manualLayout>
                  <c:x val="-1.94444444444445E-2"/>
                  <c:y val="3.2407407407407468E-2"/>
                </c:manualLayout>
              </c:layout>
              <c:dLblPos val="outEnd"/>
              <c:showVal val="1"/>
              <c:extLst xmlns:c16r2="http://schemas.microsoft.com/office/drawing/2015/06/chart">
                <c:ext xmlns:c16="http://schemas.microsoft.com/office/drawing/2014/chart" uri="{C3380CC4-5D6E-409C-BE32-E72D297353CC}">
                  <c16:uniqueId val="{00000001-273E-4D43-91DA-CCD5F8F54E1C}"/>
                </c:ext>
                <c:ext xmlns:c15="http://schemas.microsoft.com/office/drawing/2012/chart" uri="{CE6537A1-D6FC-4f65-9D91-7224C49458BB}">
                  <c15:layout/>
                </c:ext>
              </c:extLst>
            </c:dLbl>
            <c:dLbl>
              <c:idx val="3"/>
              <c:layout>
                <c:manualLayout>
                  <c:x val="-1.94444444444445E-2"/>
                  <c:y val="1.3888888888888921E-2"/>
                </c:manualLayout>
              </c:layout>
              <c:dLblPos val="outEnd"/>
              <c:showVal val="1"/>
              <c:extLst xmlns:c16r2="http://schemas.microsoft.com/office/drawing/2015/06/chart">
                <c:ext xmlns:c16="http://schemas.microsoft.com/office/drawing/2014/chart" uri="{C3380CC4-5D6E-409C-BE32-E72D297353CC}">
                  <c16:uniqueId val="{00000002-273E-4D43-91DA-CCD5F8F54E1C}"/>
                </c:ext>
                <c:ext xmlns:c15="http://schemas.microsoft.com/office/drawing/2012/chart" uri="{CE6537A1-D6FC-4f65-9D91-7224C49458BB}">
                  <c15:layout/>
                </c:ext>
              </c:extLst>
            </c:dLbl>
            <c:dLbl>
              <c:idx val="6"/>
              <c:layout>
                <c:manualLayout>
                  <c:x val="-1.9444444444444445E-2"/>
                  <c:y val="1.8518518518518635E-2"/>
                </c:manualLayout>
              </c:layout>
              <c:dLblPos val="outEnd"/>
              <c:showVal val="1"/>
              <c:extLst xmlns:c16r2="http://schemas.microsoft.com/office/drawing/2015/06/chart">
                <c:ext xmlns:c16="http://schemas.microsoft.com/office/drawing/2014/chart" uri="{C3380CC4-5D6E-409C-BE32-E72D297353CC}">
                  <c16:uniqueId val="{00000003-273E-4D43-91DA-CCD5F8F54E1C}"/>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dLblPos val="outEnd"/>
            <c:showVal val="1"/>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Sheet2!$A$2:$A$11</c:f>
              <c:strCache>
                <c:ptCount val="10"/>
                <c:pt idx="0">
                  <c:v>省分</c:v>
                </c:pt>
                <c:pt idx="1">
                  <c:v>福州</c:v>
                </c:pt>
                <c:pt idx="2">
                  <c:v>厦门</c:v>
                </c:pt>
                <c:pt idx="3">
                  <c:v>泉州</c:v>
                </c:pt>
                <c:pt idx="4">
                  <c:v>漳州</c:v>
                </c:pt>
                <c:pt idx="5">
                  <c:v>宁德</c:v>
                </c:pt>
                <c:pt idx="6">
                  <c:v>莆田</c:v>
                </c:pt>
                <c:pt idx="7">
                  <c:v>南平</c:v>
                </c:pt>
                <c:pt idx="8">
                  <c:v>三明</c:v>
                </c:pt>
                <c:pt idx="9">
                  <c:v>龙岩</c:v>
                </c:pt>
              </c:strCache>
            </c:strRef>
          </c:cat>
          <c:val>
            <c:numRef>
              <c:f>Sheet2!$B$2:$B$11</c:f>
              <c:numCache>
                <c:formatCode>General</c:formatCode>
                <c:ptCount val="10"/>
                <c:pt idx="0">
                  <c:v>3</c:v>
                </c:pt>
                <c:pt idx="1">
                  <c:v>26</c:v>
                </c:pt>
                <c:pt idx="2">
                  <c:v>18</c:v>
                </c:pt>
                <c:pt idx="3">
                  <c:v>8</c:v>
                </c:pt>
                <c:pt idx="4">
                  <c:v>1</c:v>
                </c:pt>
                <c:pt idx="5">
                  <c:v>1</c:v>
                </c:pt>
                <c:pt idx="6">
                  <c:v>3</c:v>
                </c:pt>
                <c:pt idx="7">
                  <c:v>1</c:v>
                </c:pt>
                <c:pt idx="8">
                  <c:v>1</c:v>
                </c:pt>
                <c:pt idx="9">
                  <c:v>1</c:v>
                </c:pt>
              </c:numCache>
            </c:numRef>
          </c:val>
          <c:extLst xmlns:c16r2="http://schemas.microsoft.com/office/drawing/2015/06/chart">
            <c:ext xmlns:c16="http://schemas.microsoft.com/office/drawing/2014/chart" uri="{C3380CC4-5D6E-409C-BE32-E72D297353CC}">
              <c16:uniqueId val="{00000004-273E-4D43-91DA-CCD5F8F54E1C}"/>
            </c:ext>
          </c:extLst>
        </c:ser>
        <c:ser>
          <c:idx val="1"/>
          <c:order val="1"/>
          <c:tx>
            <c:strRef>
              <c:f>Sheet2!$C$1</c:f>
              <c:strCache>
                <c:ptCount val="1"/>
                <c:pt idx="0">
                  <c:v>合同金额</c:v>
                </c:pt>
              </c:strCache>
            </c:strRef>
          </c:tx>
          <c:spPr>
            <a:solidFill>
              <a:schemeClr val="accent2"/>
            </a:solidFill>
            <a:ln>
              <a:noFill/>
            </a:ln>
            <a:effectLst/>
          </c:spPr>
          <c:dLbls>
            <c:dLbl>
              <c:idx val="2"/>
              <c:layout>
                <c:manualLayout>
                  <c:x val="1.6666666666666642E-2"/>
                  <c:y val="2.7777777777777863E-2"/>
                </c:manualLayout>
              </c:layout>
              <c:dLblPos val="outEnd"/>
              <c:showVal val="1"/>
              <c:extLst xmlns:c16r2="http://schemas.microsoft.com/office/drawing/2015/06/chart">
                <c:ext xmlns:c16="http://schemas.microsoft.com/office/drawing/2014/chart" uri="{C3380CC4-5D6E-409C-BE32-E72D297353CC}">
                  <c16:uniqueId val="{00000005-273E-4D43-91DA-CCD5F8F54E1C}"/>
                </c:ext>
                <c:ext xmlns:c15="http://schemas.microsoft.com/office/drawing/2012/chart" uri="{CE6537A1-D6FC-4f65-9D91-7224C49458BB}">
                  <c15:layout/>
                </c:ext>
              </c:extLst>
            </c:dLbl>
            <c:dLbl>
              <c:idx val="7"/>
              <c:layout>
                <c:manualLayout>
                  <c:x val="1.6666666666666691E-2"/>
                  <c:y val="1.3888888888888833E-2"/>
                </c:manualLayout>
              </c:layout>
              <c:dLblPos val="outEnd"/>
              <c:showVal val="1"/>
              <c:extLst xmlns:c16r2="http://schemas.microsoft.com/office/drawing/2015/06/chart">
                <c:ext xmlns:c16="http://schemas.microsoft.com/office/drawing/2014/chart" uri="{C3380CC4-5D6E-409C-BE32-E72D297353CC}">
                  <c16:uniqueId val="{00000006-273E-4D43-91DA-CCD5F8F54E1C}"/>
                </c:ext>
                <c:ext xmlns:c15="http://schemas.microsoft.com/office/drawing/2012/chart" uri="{CE6537A1-D6FC-4f65-9D91-7224C49458BB}">
                  <c15:layout/>
                </c:ext>
              </c:extLst>
            </c:dLbl>
            <c:dLbl>
              <c:idx val="8"/>
              <c:layout>
                <c:manualLayout>
                  <c:x val="8.3333333333332465E-3"/>
                  <c:y val="1.3888888888888921E-2"/>
                </c:manualLayout>
              </c:layout>
              <c:dLblPos val="outEnd"/>
              <c:showVal val="1"/>
              <c:extLst xmlns:c16r2="http://schemas.microsoft.com/office/drawing/2015/06/chart">
                <c:ext xmlns:c16="http://schemas.microsoft.com/office/drawing/2014/chart" uri="{C3380CC4-5D6E-409C-BE32-E72D297353CC}">
                  <c16:uniqueId val="{00000007-273E-4D43-91DA-CCD5F8F54E1C}"/>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dLblPos val="outEnd"/>
            <c:showVal val="1"/>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Sheet2!$A$2:$A$11</c:f>
              <c:strCache>
                <c:ptCount val="10"/>
                <c:pt idx="0">
                  <c:v>省分</c:v>
                </c:pt>
                <c:pt idx="1">
                  <c:v>福州</c:v>
                </c:pt>
                <c:pt idx="2">
                  <c:v>厦门</c:v>
                </c:pt>
                <c:pt idx="3">
                  <c:v>泉州</c:v>
                </c:pt>
                <c:pt idx="4">
                  <c:v>漳州</c:v>
                </c:pt>
                <c:pt idx="5">
                  <c:v>宁德</c:v>
                </c:pt>
                <c:pt idx="6">
                  <c:v>莆田</c:v>
                </c:pt>
                <c:pt idx="7">
                  <c:v>南平</c:v>
                </c:pt>
                <c:pt idx="8">
                  <c:v>三明</c:v>
                </c:pt>
                <c:pt idx="9">
                  <c:v>龙岩</c:v>
                </c:pt>
              </c:strCache>
            </c:strRef>
          </c:cat>
          <c:val>
            <c:numRef>
              <c:f>Sheet2!$C$2:$C$11</c:f>
              <c:numCache>
                <c:formatCode>0.0_ </c:formatCode>
                <c:ptCount val="10"/>
                <c:pt idx="0">
                  <c:v>45.32</c:v>
                </c:pt>
                <c:pt idx="1">
                  <c:v>47.414999999999999</c:v>
                </c:pt>
                <c:pt idx="2">
                  <c:v>15.370000000000006</c:v>
                </c:pt>
                <c:pt idx="3">
                  <c:v>7.5839999999999996</c:v>
                </c:pt>
                <c:pt idx="4">
                  <c:v>0.1</c:v>
                </c:pt>
                <c:pt idx="5">
                  <c:v>0.1</c:v>
                </c:pt>
                <c:pt idx="6">
                  <c:v>0.64400000000000091</c:v>
                </c:pt>
                <c:pt idx="7">
                  <c:v>1</c:v>
                </c:pt>
                <c:pt idx="8">
                  <c:v>0.9</c:v>
                </c:pt>
                <c:pt idx="9">
                  <c:v>0.1</c:v>
                </c:pt>
              </c:numCache>
            </c:numRef>
          </c:val>
          <c:extLst xmlns:c16r2="http://schemas.microsoft.com/office/drawing/2015/06/chart">
            <c:ext xmlns:c16="http://schemas.microsoft.com/office/drawing/2014/chart" uri="{C3380CC4-5D6E-409C-BE32-E72D297353CC}">
              <c16:uniqueId val="{00000008-273E-4D43-91DA-CCD5F8F54E1C}"/>
            </c:ext>
          </c:extLst>
        </c:ser>
        <c:dLbls>
          <c:showVal val="1"/>
        </c:dLbls>
        <c:gapWidth val="219"/>
        <c:overlap val="-27"/>
        <c:axId val="220875776"/>
        <c:axId val="246952704"/>
      </c:barChart>
      <c:catAx>
        <c:axId val="220875776"/>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46952704"/>
        <c:crosses val="autoZero"/>
        <c:auto val="1"/>
        <c:lblAlgn val="ctr"/>
        <c:lblOffset val="100"/>
      </c:catAx>
      <c:valAx>
        <c:axId val="246952704"/>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20875776"/>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chart>
  <c:spPr>
    <a:noFill/>
    <a:ln>
      <a:noFill/>
    </a:ln>
    <a:effectLst/>
  </c:spPr>
  <c:txPr>
    <a:bodyPr/>
    <a:lstStyle/>
    <a:p>
      <a:pPr>
        <a:defRPr sz="1200">
          <a:latin typeface="微软雅黑" panose="020B0503020204020204" pitchFamily="34" charset="-122"/>
          <a:ea typeface="微软雅黑" panose="020B0503020204020204" pitchFamily="34" charset="-122"/>
        </a:defRPr>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CN"/>
  <c:chart>
    <c:autoTitleDeleted val="1"/>
    <c:plotArea>
      <c:layout/>
      <c:pieChart>
        <c:varyColors val="1"/>
        <c:ser>
          <c:idx val="0"/>
          <c:order val="0"/>
          <c:tx>
            <c:strRef>
              <c:f>Sheet3!$A$14</c:f>
              <c:strCache>
                <c:ptCount val="1"/>
                <c:pt idx="0">
                  <c:v>项目数</c:v>
                </c:pt>
              </c:strCache>
            </c:strRef>
          </c:tx>
          <c:dPt>
            <c:idx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0-9629-435A-AE4B-4ED1A1B4663F}"/>
              </c:ext>
            </c:extLst>
          </c:dPt>
          <c:dPt>
            <c:idx val="1"/>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1-9629-435A-AE4B-4ED1A1B4663F}"/>
              </c:ext>
            </c:extLst>
          </c:dPt>
          <c:dPt>
            <c:idx val="2"/>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2-9629-435A-AE4B-4ED1A1B4663F}"/>
              </c:ext>
            </c:extLst>
          </c:dPt>
          <c:dPt>
            <c:idx val="3"/>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3-9629-435A-AE4B-4ED1A1B4663F}"/>
              </c:ext>
            </c:extLst>
          </c:dPt>
          <c:dPt>
            <c:idx val="4"/>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4-9629-435A-AE4B-4ED1A1B4663F}"/>
              </c:ext>
            </c:extLst>
          </c:dPt>
          <c:dLbls>
            <c:dLbl>
              <c:idx val="1"/>
              <c:layout>
                <c:manualLayout>
                  <c:x val="9.1892388451443568E-2"/>
                  <c:y val="1.1574074074074073E-3"/>
                </c:manualLayout>
              </c:layout>
              <c:dLblPos val="bestFit"/>
              <c:showCatName val="1"/>
              <c:showPercent val="1"/>
              <c:extLst xmlns:c16r2="http://schemas.microsoft.com/office/drawing/2015/06/chart">
                <c:ext xmlns:c16="http://schemas.microsoft.com/office/drawing/2014/chart" uri="{C3380CC4-5D6E-409C-BE32-E72D297353CC}">
                  <c16:uniqueId val="{00000001-9629-435A-AE4B-4ED1A1B4663F}"/>
                </c:ext>
                <c:ext xmlns:c15="http://schemas.microsoft.com/office/drawing/2012/chart" uri="{CE6537A1-D6FC-4f65-9D91-7224C49458BB}">
                  <c15:layout/>
                </c:ext>
              </c:extLst>
            </c:dLbl>
            <c:dLbl>
              <c:idx val="2"/>
              <c:layout>
                <c:manualLayout>
                  <c:x val="-8.2522309711286324E-2"/>
                  <c:y val="4.7453703703703713E-2"/>
                </c:manualLayout>
              </c:layout>
              <c:dLblPos val="bestFit"/>
              <c:showCatName val="1"/>
              <c:showPercent val="1"/>
              <c:extLst xmlns:c16r2="http://schemas.microsoft.com/office/drawing/2015/06/chart">
                <c:ext xmlns:c16="http://schemas.microsoft.com/office/drawing/2014/chart" uri="{C3380CC4-5D6E-409C-BE32-E72D297353CC}">
                  <c16:uniqueId val="{00000002-9629-435A-AE4B-4ED1A1B4663F}"/>
                </c:ext>
                <c:ext xmlns:c15="http://schemas.microsoft.com/office/drawing/2012/chart" uri="{CE6537A1-D6FC-4f65-9D91-7224C49458BB}">
                  <c15:layout/>
                </c:ext>
              </c:extLst>
            </c:dLbl>
            <c:dLbl>
              <c:idx val="3"/>
              <c:layout>
                <c:manualLayout>
                  <c:x val="0.28557239720035066"/>
                  <c:y val="1.1574074074074073E-3"/>
                </c:manualLayout>
              </c:layout>
              <c:dLblPos val="bestFit"/>
              <c:showCatName val="1"/>
              <c:showPercent val="1"/>
              <c:extLst xmlns:c16r2="http://schemas.microsoft.com/office/drawing/2015/06/chart">
                <c:ext xmlns:c16="http://schemas.microsoft.com/office/drawing/2014/chart" uri="{C3380CC4-5D6E-409C-BE32-E72D297353CC}">
                  <c16:uniqueId val="{00000003-9629-435A-AE4B-4ED1A1B4663F}"/>
                </c:ext>
                <c:ext xmlns:c15="http://schemas.microsoft.com/office/drawing/2012/chart" uri="{CE6537A1-D6FC-4f65-9D91-7224C49458BB}">
                  <c15:layout/>
                </c:ext>
              </c:extLst>
            </c:dLbl>
            <c:dLbl>
              <c:idx val="4"/>
              <c:layout>
                <c:manualLayout>
                  <c:x val="0.10972112860892407"/>
                  <c:y val="1.1574074074074073E-3"/>
                </c:manualLayout>
              </c:layout>
              <c:dLblPos val="bestFit"/>
              <c:showCatName val="1"/>
              <c:showPercent val="1"/>
              <c:extLst xmlns:c16r2="http://schemas.microsoft.com/office/drawing/2015/06/chart">
                <c:ext xmlns:c16="http://schemas.microsoft.com/office/drawing/2014/chart" uri="{C3380CC4-5D6E-409C-BE32-E72D297353CC}">
                  <c16:uniqueId val="{00000004-9629-435A-AE4B-4ED1A1B4663F}"/>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mn-lt"/>
                    <a:ea typeface="+mn-ea"/>
                    <a:cs typeface="+mn-cs"/>
                  </a:defRPr>
                </a:pPr>
                <a:endParaRPr lang="zh-CN"/>
              </a:p>
            </c:txPr>
            <c:dLblPos val="bestFit"/>
            <c:showCatName val="1"/>
            <c:showPercent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Sheet3!$B$13:$F$13</c:f>
              <c:strCache>
                <c:ptCount val="5"/>
                <c:pt idx="0">
                  <c:v>数达营销</c:v>
                </c:pt>
                <c:pt idx="1">
                  <c:v>旅游大数据</c:v>
                </c:pt>
                <c:pt idx="2">
                  <c:v>数盾风控</c:v>
                </c:pt>
                <c:pt idx="3">
                  <c:v>数言舆情</c:v>
                </c:pt>
                <c:pt idx="4">
                  <c:v>政务大数据</c:v>
                </c:pt>
              </c:strCache>
            </c:strRef>
          </c:cat>
          <c:val>
            <c:numRef>
              <c:f>Sheet3!$B$14:$F$14</c:f>
              <c:numCache>
                <c:formatCode>General</c:formatCode>
                <c:ptCount val="5"/>
                <c:pt idx="0">
                  <c:v>60</c:v>
                </c:pt>
                <c:pt idx="1">
                  <c:v>0</c:v>
                </c:pt>
                <c:pt idx="2">
                  <c:v>2</c:v>
                </c:pt>
                <c:pt idx="3">
                  <c:v>1</c:v>
                </c:pt>
                <c:pt idx="4">
                  <c:v>0</c:v>
                </c:pt>
              </c:numCache>
            </c:numRef>
          </c:val>
          <c:extLst xmlns:c16r2="http://schemas.microsoft.com/office/drawing/2015/06/chart">
            <c:ext xmlns:c16="http://schemas.microsoft.com/office/drawing/2014/chart" uri="{C3380CC4-5D6E-409C-BE32-E72D297353CC}">
              <c16:uniqueId val="{00000005-9629-435A-AE4B-4ED1A1B4663F}"/>
            </c:ext>
          </c:extLst>
        </c:ser>
        <c:dLbls>
          <c:showVal val="1"/>
        </c:dLbls>
        <c:firstSliceAng val="0"/>
      </c:pieChart>
      <c:spPr>
        <a:noFill/>
        <a:ln>
          <a:noFill/>
        </a:ln>
        <a:effectLst/>
      </c:spPr>
    </c:plotArea>
    <c:legend>
      <c:legendPos val="b"/>
      <c:layout>
        <c:manualLayout>
          <c:xMode val="edge"/>
          <c:yMode val="edge"/>
          <c:x val="4.999990842088297E-2"/>
          <c:y val="0.85194411078515164"/>
          <c:w val="0.8999999542104421"/>
          <c:h val="0.12605362546487717"/>
        </c:manualLayout>
      </c:layout>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zero"/>
  </c:chart>
  <c:spPr>
    <a:noFill/>
    <a:ln>
      <a:noFill/>
    </a:ln>
    <a:effectLst/>
  </c:spPr>
  <c:txPr>
    <a:bodyPr/>
    <a:lstStyle/>
    <a:p>
      <a:pPr>
        <a:defRPr sz="1100"/>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zh-CN"/>
  <c:chart>
    <c:autoTitleDeleted val="1"/>
    <c:plotArea>
      <c:layout/>
      <c:pieChart>
        <c:varyColors val="1"/>
        <c:ser>
          <c:idx val="0"/>
          <c:order val="0"/>
          <c:tx>
            <c:strRef>
              <c:f>Sheet3!$B$16</c:f>
              <c:strCache>
                <c:ptCount val="1"/>
                <c:pt idx="0">
                  <c:v>项目数</c:v>
                </c:pt>
              </c:strCache>
            </c:strRef>
          </c:tx>
          <c:dPt>
            <c:idx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0-F0F2-4341-BCF7-E9A1DBC1EB37}"/>
              </c:ext>
            </c:extLst>
          </c:dPt>
          <c:dPt>
            <c:idx val="1"/>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1-F0F2-4341-BCF7-E9A1DBC1EB37}"/>
              </c:ext>
            </c:extLst>
          </c:dPt>
          <c:dPt>
            <c:idx val="2"/>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2-F0F2-4341-BCF7-E9A1DBC1EB37}"/>
              </c:ext>
            </c:extLst>
          </c:dPt>
          <c:dPt>
            <c:idx val="3"/>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3-F0F2-4341-BCF7-E9A1DBC1EB37}"/>
              </c:ext>
            </c:extLst>
          </c:dPt>
          <c:dPt>
            <c:idx val="4"/>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4-F0F2-4341-BCF7-E9A1DBC1EB37}"/>
              </c:ext>
            </c:extLst>
          </c:dPt>
          <c:dPt>
            <c:idx val="5"/>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5-F0F2-4341-BCF7-E9A1DBC1EB37}"/>
              </c:ext>
            </c:extLst>
          </c:dPt>
          <c:dPt>
            <c:idx val="6"/>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6-F0F2-4341-BCF7-E9A1DBC1EB37}"/>
              </c:ext>
            </c:extLst>
          </c:dPt>
          <c:dLbls>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mn-lt"/>
                    <a:ea typeface="+mn-ea"/>
                    <a:cs typeface="+mn-cs"/>
                  </a:defRPr>
                </a:pPr>
                <a:endParaRPr lang="zh-CN"/>
              </a:p>
            </c:txPr>
            <c:dLblPos val="bestFit"/>
            <c:showCatName val="1"/>
            <c:showPercent val="1"/>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Sheet3!$A$17:$A$23</c:f>
              <c:strCache>
                <c:ptCount val="7"/>
                <c:pt idx="0">
                  <c:v>房地产</c:v>
                </c:pt>
                <c:pt idx="1">
                  <c:v>金融</c:v>
                </c:pt>
                <c:pt idx="2">
                  <c:v>旅游</c:v>
                </c:pt>
                <c:pt idx="3">
                  <c:v>商企</c:v>
                </c:pt>
                <c:pt idx="4">
                  <c:v>政务</c:v>
                </c:pt>
                <c:pt idx="5">
                  <c:v>计算机信息业</c:v>
                </c:pt>
                <c:pt idx="6">
                  <c:v>教育</c:v>
                </c:pt>
              </c:strCache>
            </c:strRef>
          </c:cat>
          <c:val>
            <c:numRef>
              <c:f>Sheet3!$B$17:$B$23</c:f>
              <c:numCache>
                <c:formatCode>General</c:formatCode>
                <c:ptCount val="7"/>
                <c:pt idx="0">
                  <c:v>4</c:v>
                </c:pt>
                <c:pt idx="1">
                  <c:v>16</c:v>
                </c:pt>
                <c:pt idx="2">
                  <c:v>1</c:v>
                </c:pt>
                <c:pt idx="3">
                  <c:v>12</c:v>
                </c:pt>
                <c:pt idx="4">
                  <c:v>2</c:v>
                </c:pt>
                <c:pt idx="5">
                  <c:v>18</c:v>
                </c:pt>
                <c:pt idx="6">
                  <c:v>10</c:v>
                </c:pt>
              </c:numCache>
            </c:numRef>
          </c:val>
          <c:extLst xmlns:c16r2="http://schemas.microsoft.com/office/drawing/2015/06/chart">
            <c:ext xmlns:c16="http://schemas.microsoft.com/office/drawing/2014/chart" uri="{C3380CC4-5D6E-409C-BE32-E72D297353CC}">
              <c16:uniqueId val="{00000007-F0F2-4341-BCF7-E9A1DBC1EB37}"/>
            </c:ext>
          </c:extLst>
        </c:ser>
        <c:dLbls>
          <c:showVal val="1"/>
        </c:dLbls>
        <c:firstSliceAng val="0"/>
      </c:pieChart>
      <c:spPr>
        <a:noFill/>
        <a:ln>
          <a:noFill/>
        </a:ln>
        <a:effectLst/>
      </c:spPr>
    </c:plotArea>
    <c:legend>
      <c:legendPos val="b"/>
      <c:layout/>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zh-CN"/>
        </a:p>
      </c:txPr>
    </c:legend>
    <c:plotVisOnly val="1"/>
    <c:dispBlanksAs val="zero"/>
  </c:chart>
  <c:spPr>
    <a:noFill/>
    <a:ln>
      <a:noFill/>
    </a:ln>
    <a:effectLst/>
  </c:spPr>
  <c:txPr>
    <a:bodyPr/>
    <a:lstStyle/>
    <a:p>
      <a:pPr>
        <a:defRPr sz="1050"/>
      </a:pPr>
      <a:endParaRPr lang="zh-CN"/>
    </a:p>
  </c:txPr>
  <c:externalData r:id="rId1"/>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dirty="0">
              <a:latin typeface="华文中宋" panose="02010600040101010101" pitchFamily="2" charset="-122"/>
              <a:ea typeface="华文中宋" panose="02010600040101010101" pitchFamily="2" charset="-122"/>
            </a:endParaRPr>
          </a:p>
        </p:txBody>
      </p:sp>
      <p:sp>
        <p:nvSpPr>
          <p:cNvPr id="3" name="日期占位符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CC072AF9-830D-458C-B7FD-BDA7A13766BE}" type="datetimeFigureOut">
              <a:rPr lang="zh-CN" altLang="en-US" smtClean="0">
                <a:latin typeface="华文中宋" panose="02010600040101010101" pitchFamily="2" charset="-122"/>
                <a:ea typeface="华文中宋" panose="02010600040101010101" pitchFamily="2" charset="-122"/>
              </a:rPr>
              <a:pPr/>
              <a:t>2018/10/8</a:t>
            </a:fld>
            <a:endParaRPr lang="zh-CN" altLang="en-US" dirty="0">
              <a:latin typeface="华文中宋" panose="02010600040101010101" pitchFamily="2" charset="-122"/>
              <a:ea typeface="华文中宋" panose="02010600040101010101" pitchFamily="2" charset="-122"/>
            </a:endParaRPr>
          </a:p>
        </p:txBody>
      </p:sp>
      <p:sp>
        <p:nvSpPr>
          <p:cNvPr id="4" name="页脚占位符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dirty="0">
              <a:latin typeface="华文中宋" panose="02010600040101010101" pitchFamily="2" charset="-122"/>
              <a:ea typeface="华文中宋" panose="02010600040101010101" pitchFamily="2" charset="-122"/>
            </a:endParaRPr>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52E8FF73-56B2-4D9C-BFCF-9B0EE9357507}" type="slidenum">
              <a:rPr lang="zh-CN" altLang="en-US" smtClean="0">
                <a:latin typeface="华文中宋" panose="02010600040101010101" pitchFamily="2" charset="-122"/>
                <a:ea typeface="华文中宋" panose="02010600040101010101" pitchFamily="2" charset="-122"/>
              </a:rPr>
              <a:pPr/>
              <a:t>‹#›</a:t>
            </a:fld>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xmlns="" val="2446152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9688" y="0"/>
            <a:ext cx="2946400" cy="498475"/>
          </a:xfrm>
          <a:prstGeom prst="rect">
            <a:avLst/>
          </a:prstGeom>
        </p:spPr>
        <p:txBody>
          <a:bodyPr vert="horz" lIns="91440" tIns="45720" rIns="91440" bIns="45720" rtlCol="0"/>
          <a:lstStyle>
            <a:lvl1pPr algn="r">
              <a:defRPr sz="1200"/>
            </a:lvl1pPr>
          </a:lstStyle>
          <a:p>
            <a:fld id="{C2A651D3-8110-4913-9DAF-9B1D29C20755}" type="datetimeFigureOut">
              <a:rPr lang="zh-CN" altLang="en-US" smtClean="0"/>
              <a:pPr/>
              <a:t>2018/10/8</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78375"/>
            <a:ext cx="5438775" cy="390842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9750"/>
            <a:ext cx="2946400" cy="4984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9688" y="9429750"/>
            <a:ext cx="2946400" cy="498475"/>
          </a:xfrm>
          <a:prstGeom prst="rect">
            <a:avLst/>
          </a:prstGeom>
        </p:spPr>
        <p:txBody>
          <a:bodyPr vert="horz" lIns="91440" tIns="45720" rIns="91440" bIns="45720" rtlCol="0" anchor="b"/>
          <a:lstStyle>
            <a:lvl1pPr algn="r">
              <a:defRPr sz="1200"/>
            </a:lvl1pPr>
          </a:lstStyle>
          <a:p>
            <a:fld id="{9C7349E4-E939-4BCC-B23E-06FE7B980E87}" type="slidenum">
              <a:rPr lang="zh-CN" altLang="en-US" smtClean="0"/>
              <a:pPr/>
              <a:t>‹#›</a:t>
            </a:fld>
            <a:endParaRPr lang="zh-CN" altLang="en-US"/>
          </a:p>
        </p:txBody>
      </p:sp>
    </p:spTree>
    <p:extLst>
      <p:ext uri="{BB962C8B-B14F-4D97-AF65-F5344CB8AC3E}">
        <p14:creationId xmlns:p14="http://schemas.microsoft.com/office/powerpoint/2010/main" xmlns="" val="4023423275"/>
      </p:ext>
    </p:extLst>
  </p:cSld>
  <p:clrMap bg1="lt1" tx1="dk1" bg2="lt2" tx2="dk2" accent1="accent1" accent2="accent2" accent3="accent3" accent4="accent4" accent5="accent5" accent6="accent6" hlink="hlink" folHlink="folHlink"/>
  <p:notesStyle>
    <a:lvl1pPr marL="0" algn="l" defTabSz="774131" rtl="0" eaLnBrk="1" latinLnBrk="0" hangingPunct="1">
      <a:defRPr sz="1016" kern="1200">
        <a:solidFill>
          <a:schemeClr val="tx1"/>
        </a:solidFill>
        <a:latin typeface="+mn-lt"/>
        <a:ea typeface="+mn-ea"/>
        <a:cs typeface="+mn-cs"/>
      </a:defRPr>
    </a:lvl1pPr>
    <a:lvl2pPr marL="387066" algn="l" defTabSz="774131" rtl="0" eaLnBrk="1" latinLnBrk="0" hangingPunct="1">
      <a:defRPr sz="1016" kern="1200">
        <a:solidFill>
          <a:schemeClr val="tx1"/>
        </a:solidFill>
        <a:latin typeface="+mn-lt"/>
        <a:ea typeface="+mn-ea"/>
        <a:cs typeface="+mn-cs"/>
      </a:defRPr>
    </a:lvl2pPr>
    <a:lvl3pPr marL="774131" algn="l" defTabSz="774131" rtl="0" eaLnBrk="1" latinLnBrk="0" hangingPunct="1">
      <a:defRPr sz="1016" kern="1200">
        <a:solidFill>
          <a:schemeClr val="tx1"/>
        </a:solidFill>
        <a:latin typeface="+mn-lt"/>
        <a:ea typeface="+mn-ea"/>
        <a:cs typeface="+mn-cs"/>
      </a:defRPr>
    </a:lvl3pPr>
    <a:lvl4pPr marL="1161197" algn="l" defTabSz="774131" rtl="0" eaLnBrk="1" latinLnBrk="0" hangingPunct="1">
      <a:defRPr sz="1016" kern="1200">
        <a:solidFill>
          <a:schemeClr val="tx1"/>
        </a:solidFill>
        <a:latin typeface="+mn-lt"/>
        <a:ea typeface="+mn-ea"/>
        <a:cs typeface="+mn-cs"/>
      </a:defRPr>
    </a:lvl4pPr>
    <a:lvl5pPr marL="1548262" algn="l" defTabSz="774131" rtl="0" eaLnBrk="1" latinLnBrk="0" hangingPunct="1">
      <a:defRPr sz="1016" kern="1200">
        <a:solidFill>
          <a:schemeClr val="tx1"/>
        </a:solidFill>
        <a:latin typeface="+mn-lt"/>
        <a:ea typeface="+mn-ea"/>
        <a:cs typeface="+mn-cs"/>
      </a:defRPr>
    </a:lvl5pPr>
    <a:lvl6pPr marL="1935328" algn="l" defTabSz="774131" rtl="0" eaLnBrk="1" latinLnBrk="0" hangingPunct="1">
      <a:defRPr sz="1016" kern="1200">
        <a:solidFill>
          <a:schemeClr val="tx1"/>
        </a:solidFill>
        <a:latin typeface="+mn-lt"/>
        <a:ea typeface="+mn-ea"/>
        <a:cs typeface="+mn-cs"/>
      </a:defRPr>
    </a:lvl6pPr>
    <a:lvl7pPr marL="2322393" algn="l" defTabSz="774131" rtl="0" eaLnBrk="1" latinLnBrk="0" hangingPunct="1">
      <a:defRPr sz="1016" kern="1200">
        <a:solidFill>
          <a:schemeClr val="tx1"/>
        </a:solidFill>
        <a:latin typeface="+mn-lt"/>
        <a:ea typeface="+mn-ea"/>
        <a:cs typeface="+mn-cs"/>
      </a:defRPr>
    </a:lvl7pPr>
    <a:lvl8pPr marL="2709459" algn="l" defTabSz="774131" rtl="0" eaLnBrk="1" latinLnBrk="0" hangingPunct="1">
      <a:defRPr sz="1016" kern="1200">
        <a:solidFill>
          <a:schemeClr val="tx1"/>
        </a:solidFill>
        <a:latin typeface="+mn-lt"/>
        <a:ea typeface="+mn-ea"/>
        <a:cs typeface="+mn-cs"/>
      </a:defRPr>
    </a:lvl8pPr>
    <a:lvl9pPr marL="3096524" algn="l" defTabSz="774131" rtl="0" eaLnBrk="1" latinLnBrk="0" hangingPunct="1">
      <a:defRPr sz="101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p:spPr>
      </p:sp>
      <p:sp>
        <p:nvSpPr>
          <p:cNvPr id="49155" name="备注占位符 2"/>
          <p:cNvSpPr>
            <a:spLocks noGrp="1"/>
          </p:cNvSpPr>
          <p:nvPr>
            <p:ph type="body" idx="1"/>
          </p:nvPr>
        </p:nvSpPr>
        <p:spPr bwMode="auto">
          <a:noFill/>
        </p:spPr>
        <p:txBody>
          <a:bodyPr wrap="square" numCol="1" anchor="t" anchorCtr="0" compatLnSpc="1">
            <a:prstTxWarp prst="textNoShape">
              <a:avLst/>
            </a:prstTxWarp>
          </a:bodyPr>
          <a:lstStyle/>
          <a:p>
            <a:endParaRPr lang="en-US" altLang="zh-CN"/>
          </a:p>
        </p:txBody>
      </p:sp>
      <p:sp>
        <p:nvSpPr>
          <p:cNvPr id="4" name="灯片编号占位符 3"/>
          <p:cNvSpPr>
            <a:spLocks noGrp="1"/>
          </p:cNvSpPr>
          <p:nvPr>
            <p:ph type="sldNum" sz="quarter" idx="5"/>
          </p:nvPr>
        </p:nvSpPr>
        <p:spPr/>
        <p:txBody>
          <a:bodyPr/>
          <a:lstStyle/>
          <a:p>
            <a:pPr>
              <a:defRPr/>
            </a:pPr>
            <a:fld id="{F04CB829-D0E7-451D-9CFB-8AAEB20E0444}" type="slidenum">
              <a:rPr lang="zh-CN" altLang="en-US" smtClean="0"/>
              <a:pPr>
                <a:defRPr/>
              </a:pPr>
              <a:t>0</a:t>
            </a:fld>
            <a:endParaRPr lang="zh-CN" altLang="en-US"/>
          </a:p>
        </p:txBody>
      </p:sp>
    </p:spTree>
    <p:extLst>
      <p:ext uri="{BB962C8B-B14F-4D97-AF65-F5344CB8AC3E}">
        <p14:creationId xmlns:p14="http://schemas.microsoft.com/office/powerpoint/2010/main" xmlns="" val="362342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7349E4-E939-4BCC-B23E-06FE7B980E8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xmlns="" val="251695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7349E4-E939-4BCC-B23E-06FE7B980E8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xmlns="" val="1663209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3</a:t>
            </a:r>
            <a:r>
              <a:rPr lang="zh-CN" altLang="en-US" dirty="0" smtClean="0"/>
              <a:t>、</a:t>
            </a:r>
            <a:r>
              <a:rPr lang="en-US" altLang="zh-CN" dirty="0" smtClean="0"/>
              <a:t>4</a:t>
            </a:r>
            <a:r>
              <a:rPr lang="zh-CN" altLang="en-US" dirty="0" smtClean="0"/>
              <a:t>换下位置</a:t>
            </a:r>
            <a:endParaRPr lang="zh-CN" altLang="en-US" dirty="0"/>
          </a:p>
        </p:txBody>
      </p:sp>
      <p:sp>
        <p:nvSpPr>
          <p:cNvPr id="4" name="灯片编号占位符 3"/>
          <p:cNvSpPr>
            <a:spLocks noGrp="1"/>
          </p:cNvSpPr>
          <p:nvPr>
            <p:ph type="sldNum" sz="quarter" idx="10"/>
          </p:nvPr>
        </p:nvSpPr>
        <p:spPr/>
        <p:txBody>
          <a:bodyPr/>
          <a:lstStyle/>
          <a:p>
            <a:fld id="{9C7349E4-E939-4BCC-B23E-06FE7B980E87}" type="slidenum">
              <a:rPr lang="zh-CN" altLang="en-US" smtClean="0"/>
              <a:pPr/>
              <a:t>19</a:t>
            </a:fld>
            <a:endParaRPr lang="zh-CN" altLang="en-US"/>
          </a:p>
        </p:txBody>
      </p:sp>
    </p:spTree>
    <p:extLst>
      <p:ext uri="{BB962C8B-B14F-4D97-AF65-F5344CB8AC3E}">
        <p14:creationId xmlns:p14="http://schemas.microsoft.com/office/powerpoint/2010/main" xmlns="" val="515735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bwMode="auto">
          <a:xfrm>
            <a:off x="701675" y="4416425"/>
            <a:ext cx="5607050" cy="4183063"/>
          </a:xfrm>
          <a:prstGeom prst="rect">
            <a:avLst/>
          </a:prstGeom>
          <a:noFill/>
          <a:ln>
            <a:miter lim="800000"/>
          </a:ln>
        </p:spPr>
        <p:txBody>
          <a:bodyPr/>
          <a:lstStyle/>
          <a:p>
            <a:endParaRPr lang="zh-CN" altLang="en-US" dirty="0">
              <a:latin typeface="Arial" panose="020B0604020202020204" pitchFamily="34" charset="0"/>
            </a:endParaRPr>
          </a:p>
        </p:txBody>
      </p:sp>
      <p:sp>
        <p:nvSpPr>
          <p:cNvPr id="54276" name="灯片编号占位符 3"/>
          <p:cNvSpPr>
            <a:spLocks noGrp="1"/>
          </p:cNvSpPr>
          <p:nvPr>
            <p:ph type="sldNum" sz="quarter" idx="5"/>
          </p:nvPr>
        </p:nvSpPr>
        <p:spPr>
          <a:noFill/>
        </p:spPr>
        <p:txBody>
          <a:bodyPr/>
          <a:lstStyle/>
          <a:p>
            <a:fld id="{9B54FC9C-C08C-452B-A1B8-B8FA13ADF188}" type="slidenum">
              <a:rPr lang="en-US" altLang="zh-CN" smtClean="0">
                <a:latin typeface="Arial" panose="020B0604020202020204" pitchFamily="34" charset="0"/>
                <a:ea typeface="宋体" panose="02010600030101010101" pitchFamily="2" charset="-122"/>
              </a:rPr>
              <a:pPr/>
              <a:t>21</a:t>
            </a:fld>
            <a:endParaRPr lang="en-US" altLang="zh-CN"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xmlns="" val="390555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几做，几不做，</a:t>
            </a:r>
            <a:endParaRPr lang="zh-CN" altLang="en-US" dirty="0"/>
          </a:p>
        </p:txBody>
      </p:sp>
      <p:sp>
        <p:nvSpPr>
          <p:cNvPr id="4" name="灯片编号占位符 3"/>
          <p:cNvSpPr>
            <a:spLocks noGrp="1"/>
          </p:cNvSpPr>
          <p:nvPr>
            <p:ph type="sldNum" sz="quarter" idx="10"/>
          </p:nvPr>
        </p:nvSpPr>
        <p:spPr/>
        <p:txBody>
          <a:bodyPr/>
          <a:lstStyle/>
          <a:p>
            <a:fld id="{9C7349E4-E939-4BCC-B23E-06FE7B980E87}" type="slidenum">
              <a:rPr lang="zh-CN" altLang="en-US" smtClean="0"/>
              <a:pPr/>
              <a:t>22</a:t>
            </a:fld>
            <a:endParaRPr lang="zh-CN" altLang="en-US"/>
          </a:p>
        </p:txBody>
      </p:sp>
    </p:spTree>
    <p:extLst>
      <p:ext uri="{BB962C8B-B14F-4D97-AF65-F5344CB8AC3E}">
        <p14:creationId xmlns:p14="http://schemas.microsoft.com/office/powerpoint/2010/main" xmlns="" val="3414202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政策部分细化大数据部分的目标或产能或重点行业、领域；福建省的收入排名情况。</a:t>
            </a:r>
          </a:p>
        </p:txBody>
      </p:sp>
      <p:sp>
        <p:nvSpPr>
          <p:cNvPr id="4" name="灯片编号占位符 3"/>
          <p:cNvSpPr>
            <a:spLocks noGrp="1"/>
          </p:cNvSpPr>
          <p:nvPr>
            <p:ph type="sldNum" sz="quarter" idx="10"/>
          </p:nvPr>
        </p:nvSpPr>
        <p:spPr/>
        <p:txBody>
          <a:bodyPr/>
          <a:lstStyle/>
          <a:p>
            <a:fld id="{9C7349E4-E939-4BCC-B23E-06FE7B980E87}" type="slidenum">
              <a:rPr lang="zh-CN" altLang="en-US" smtClean="0"/>
              <a:pPr/>
              <a:t>2</a:t>
            </a:fld>
            <a:endParaRPr lang="zh-CN" altLang="en-US"/>
          </a:p>
        </p:txBody>
      </p:sp>
    </p:spTree>
    <p:extLst>
      <p:ext uri="{BB962C8B-B14F-4D97-AF65-F5344CB8AC3E}">
        <p14:creationId xmlns:p14="http://schemas.microsoft.com/office/powerpoint/2010/main" xmlns="" val="3922546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合同签约修改（加上省分兴业银行），第三点也要加下。</a:t>
            </a:r>
            <a:endParaRPr lang="zh-CN" altLang="en-US" dirty="0"/>
          </a:p>
        </p:txBody>
      </p:sp>
      <p:sp>
        <p:nvSpPr>
          <p:cNvPr id="4" name="灯片编号占位符 3"/>
          <p:cNvSpPr>
            <a:spLocks noGrp="1"/>
          </p:cNvSpPr>
          <p:nvPr>
            <p:ph type="sldNum" sz="quarter" idx="10"/>
          </p:nvPr>
        </p:nvSpPr>
        <p:spPr/>
        <p:txBody>
          <a:bodyPr/>
          <a:lstStyle/>
          <a:p>
            <a:fld id="{9C7349E4-E939-4BCC-B23E-06FE7B980E87}" type="slidenum">
              <a:rPr lang="zh-CN" altLang="en-US" smtClean="0"/>
              <a:pPr/>
              <a:t>3</a:t>
            </a:fld>
            <a:endParaRPr lang="zh-CN" altLang="en-US"/>
          </a:p>
        </p:txBody>
      </p:sp>
    </p:spTree>
    <p:extLst>
      <p:ext uri="{BB962C8B-B14F-4D97-AF65-F5344CB8AC3E}">
        <p14:creationId xmlns:p14="http://schemas.microsoft.com/office/powerpoint/2010/main" xmlns="" val="553347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存在问题描述改下。</a:t>
            </a:r>
            <a:endParaRPr lang="zh-CN" altLang="en-US" dirty="0"/>
          </a:p>
        </p:txBody>
      </p:sp>
      <p:sp>
        <p:nvSpPr>
          <p:cNvPr id="4" name="灯片编号占位符 3"/>
          <p:cNvSpPr>
            <a:spLocks noGrp="1"/>
          </p:cNvSpPr>
          <p:nvPr>
            <p:ph type="sldNum" sz="quarter" idx="10"/>
          </p:nvPr>
        </p:nvSpPr>
        <p:spPr/>
        <p:txBody>
          <a:bodyPr/>
          <a:lstStyle/>
          <a:p>
            <a:fld id="{9C7349E4-E939-4BCC-B23E-06FE7B980E87}" type="slidenum">
              <a:rPr lang="zh-CN" altLang="en-US" smtClean="0"/>
              <a:pPr/>
              <a:t>4</a:t>
            </a:fld>
            <a:endParaRPr lang="zh-CN" altLang="en-US"/>
          </a:p>
        </p:txBody>
      </p:sp>
    </p:spTree>
    <p:extLst>
      <p:ext uri="{BB962C8B-B14F-4D97-AF65-F5344CB8AC3E}">
        <p14:creationId xmlns:p14="http://schemas.microsoft.com/office/powerpoint/2010/main" xmlns="" val="104769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22E0C6-973E-5D40-86DB-C7365E0EAA23}"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xmlns="" val="2000967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7349E4-E939-4BCC-B23E-06FE7B980E8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xmlns="" val="255661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客户名称，规模，基于什么痛点。找对方部门谁去谈的。</a:t>
            </a:r>
            <a:endParaRPr lang="zh-CN" altLang="en-US" dirty="0"/>
          </a:p>
        </p:txBody>
      </p:sp>
      <p:sp>
        <p:nvSpPr>
          <p:cNvPr id="4" name="灯片编号占位符 3"/>
          <p:cNvSpPr>
            <a:spLocks noGrp="1"/>
          </p:cNvSpPr>
          <p:nvPr>
            <p:ph type="sldNum" sz="quarter" idx="10"/>
          </p:nvPr>
        </p:nvSpPr>
        <p:spPr/>
        <p:txBody>
          <a:bodyPr/>
          <a:lstStyle/>
          <a:p>
            <a:fld id="{9C7349E4-E939-4BCC-B23E-06FE7B980E87}" type="slidenum">
              <a:rPr lang="zh-CN" altLang="en-US" smtClean="0"/>
              <a:pPr/>
              <a:t>10</a:t>
            </a:fld>
            <a:endParaRPr lang="zh-CN" altLang="en-US"/>
          </a:p>
        </p:txBody>
      </p:sp>
    </p:spTree>
    <p:extLst>
      <p:ext uri="{BB962C8B-B14F-4D97-AF65-F5344CB8AC3E}">
        <p14:creationId xmlns:p14="http://schemas.microsoft.com/office/powerpoint/2010/main" xmlns="" val="3977926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7349E4-E939-4BCC-B23E-06FE7B980E8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xmlns="" val="146674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7349E4-E939-4BCC-B23E-06FE7B980E8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xmlns="" val="3818043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1"/>
          <p:cNvSpPr/>
          <p:nvPr userDrawn="1"/>
        </p:nvSpPr>
        <p:spPr>
          <a:xfrm>
            <a:off x="10372919" y="840611"/>
            <a:ext cx="1763283" cy="28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24"/>
          </a:p>
        </p:txBody>
      </p:sp>
      <p:cxnSp>
        <p:nvCxnSpPr>
          <p:cNvPr id="5" name="直接连接符 4"/>
          <p:cNvCxnSpPr/>
          <p:nvPr userDrawn="1"/>
        </p:nvCxnSpPr>
        <p:spPr bwMode="auto">
          <a:xfrm>
            <a:off x="0" y="987622"/>
            <a:ext cx="12191820" cy="0"/>
          </a:xfrm>
          <a:prstGeom prst="line">
            <a:avLst/>
          </a:prstGeom>
          <a:ln w="12700">
            <a:solidFill>
              <a:srgbClr val="FF0000"/>
            </a:solidFill>
            <a:headEnd type="none" w="med" len="med"/>
            <a:tailEnd type="none" w="med" len="med"/>
          </a:ln>
          <a:effectLst>
            <a:outerShdw blurRad="40005" dist="20320" dir="5400000" algn="t" rotWithShape="0">
              <a:prstClr val="black">
                <a:alpha val="38000"/>
              </a:prstClr>
            </a:outerShdw>
          </a:effectLst>
        </p:spPr>
        <p:style>
          <a:lnRef idx="2">
            <a:schemeClr val="dk1"/>
          </a:lnRef>
          <a:fillRef idx="0">
            <a:schemeClr val="dk1"/>
          </a:fillRef>
          <a:effectRef idx="1">
            <a:schemeClr val="dk1"/>
          </a:effectRef>
          <a:fontRef idx="minor">
            <a:schemeClr val="tx1"/>
          </a:fontRef>
        </p:style>
      </p:cxnSp>
      <p:sp>
        <p:nvSpPr>
          <p:cNvPr id="12" name="灯片编号占位符 4"/>
          <p:cNvSpPr txBox="1">
            <a:spLocks/>
          </p:cNvSpPr>
          <p:nvPr userDrawn="1"/>
        </p:nvSpPr>
        <p:spPr>
          <a:xfrm>
            <a:off x="11589699" y="6374752"/>
            <a:ext cx="455289" cy="386414"/>
          </a:xfrm>
          <a:prstGeom prst="rect">
            <a:avLst/>
          </a:prstGeom>
        </p:spPr>
        <p:txBody>
          <a:bodyPr vert="horz" wrap="square" lIns="69107" tIns="34553" rIns="69107" bIns="34553" numCol="1" anchor="ctr" anchorCtr="0" compatLnSpc="1">
            <a:prstTxWarp prst="textNoShape">
              <a:avLst/>
            </a:prstTxWarp>
          </a:bodyPr>
          <a:lstStyle>
            <a:defPPr>
              <a:defRPr lang="zh-CN"/>
            </a:defPPr>
            <a:lvl1pPr algn="ctr" rtl="0" eaLnBrk="1" fontAlgn="base" hangingPunct="1">
              <a:spcBef>
                <a:spcPct val="0"/>
              </a:spcBef>
              <a:spcAft>
                <a:spcPct val="0"/>
              </a:spcAft>
              <a:defRPr sz="1200" kern="1200">
                <a:solidFill>
                  <a:schemeClr val="bg1"/>
                </a:solidFill>
                <a:latin typeface="Century Gothic" pitchFamily="34" charset="0"/>
                <a:ea typeface="微软雅黑" pitchFamily="34"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ctr" defTabSz="691075" rtl="0" eaLnBrk="1" fontAlgn="base" latinLnBrk="0" hangingPunct="1">
              <a:lnSpc>
                <a:spcPct val="100000"/>
              </a:lnSpc>
              <a:spcBef>
                <a:spcPct val="0"/>
              </a:spcBef>
              <a:spcAft>
                <a:spcPct val="0"/>
              </a:spcAft>
              <a:buClrTx/>
              <a:buSzTx/>
              <a:buFontTx/>
              <a:buNone/>
              <a:tabLst/>
              <a:defRPr/>
            </a:pPr>
            <a:fld id="{AE9423D4-94D9-40DD-A71C-765341AA717E}" type="slidenum">
              <a:rPr kumimoji="0" lang="zh-CN" altLang="en-US" sz="1355" b="0" i="0" u="none" strike="noStrike" kern="1200" cap="none" spc="0" normalizeH="0" baseline="0" noProof="0" smtClean="0">
                <a:ln>
                  <a:noFill/>
                </a:ln>
                <a:solidFill>
                  <a:schemeClr val="tx1">
                    <a:lumMod val="75000"/>
                    <a:lumOff val="25000"/>
                  </a:schemeClr>
                </a:solidFill>
                <a:effectLst/>
                <a:uLnTx/>
                <a:uFillTx/>
                <a:latin typeface="Arial" panose="020B0604020202020204" pitchFamily="34" charset="0"/>
                <a:ea typeface="华文中宋" panose="02010600040101010101" pitchFamily="2" charset="-122"/>
                <a:cs typeface="Arial" panose="020B0604020202020204" pitchFamily="34" charset="0"/>
              </a:rPr>
              <a:pPr marL="0" marR="0" lvl="0" indent="0" algn="ctr" defTabSz="691075" rtl="0" eaLnBrk="1" fontAlgn="base" latinLnBrk="0" hangingPunct="1">
                <a:lnSpc>
                  <a:spcPct val="100000"/>
                </a:lnSpc>
                <a:spcBef>
                  <a:spcPct val="0"/>
                </a:spcBef>
                <a:spcAft>
                  <a:spcPct val="0"/>
                </a:spcAft>
                <a:buClrTx/>
                <a:buSzTx/>
                <a:buFontTx/>
                <a:buNone/>
                <a:tabLst/>
                <a:defRPr/>
              </a:pPr>
              <a:t>‹#›</a:t>
            </a:fld>
            <a:endParaRPr kumimoji="0" lang="zh-CN" altLang="en-US" sz="1355"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华文中宋" panose="02010600040101010101" pitchFamily="2" charset="-122"/>
              <a:cs typeface="Arial" panose="020B0604020202020204" pitchFamily="34" charset="0"/>
            </a:endParaRPr>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xmlns="" val="0"/>
              </a:ext>
            </a:extLst>
          </a:blip>
          <a:srcRect l="2445" t="7349" r="79589" b="58729"/>
          <a:stretch/>
        </p:blipFill>
        <p:spPr bwMode="auto">
          <a:xfrm>
            <a:off x="10544073" y="44624"/>
            <a:ext cx="1600599" cy="9168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19508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1_标题幻灯片">
    <p:spTree>
      <p:nvGrpSpPr>
        <p:cNvPr id="1" name=""/>
        <p:cNvGrpSpPr/>
        <p:nvPr/>
      </p:nvGrpSpPr>
      <p:grpSpPr>
        <a:xfrm>
          <a:off x="0" y="0"/>
          <a:ext cx="0" cy="0"/>
          <a:chOff x="0" y="0"/>
          <a:chExt cx="0" cy="0"/>
        </a:xfrm>
      </p:grpSpPr>
      <p:pic>
        <p:nvPicPr>
          <p:cNvPr id="4" name="图片 8" descr="Logo.bmp"/>
          <p:cNvPicPr>
            <a:picLocks noChangeAspect="1"/>
          </p:cNvPicPr>
          <p:nvPr userDrawn="1"/>
        </p:nvPicPr>
        <p:blipFill>
          <a:blip r:embed="rId2" cstate="print"/>
          <a:srcRect/>
          <a:stretch>
            <a:fillRect/>
          </a:stretch>
        </p:blipFill>
        <p:spPr bwMode="auto">
          <a:xfrm>
            <a:off x="9524659" y="4"/>
            <a:ext cx="2233903" cy="1268413"/>
          </a:xfrm>
          <a:prstGeom prst="rect">
            <a:avLst/>
          </a:prstGeom>
          <a:noFill/>
          <a:ln w="9525">
            <a:noFill/>
            <a:miter lim="800000"/>
            <a:headEnd/>
            <a:tailEnd/>
          </a:ln>
        </p:spPr>
      </p:pic>
      <p:pic>
        <p:nvPicPr>
          <p:cNvPr id="5" name="Picture 1029"/>
          <p:cNvPicPr>
            <a:picLocks noChangeAspect="1" noChangeArrowheads="1"/>
          </p:cNvPicPr>
          <p:nvPr userDrawn="1"/>
        </p:nvPicPr>
        <p:blipFill>
          <a:blip r:embed="rId3" cstate="print"/>
          <a:srcRect/>
          <a:stretch>
            <a:fillRect/>
          </a:stretch>
        </p:blipFill>
        <p:spPr bwMode="auto">
          <a:xfrm>
            <a:off x="0" y="1555758"/>
            <a:ext cx="12184061" cy="3197225"/>
          </a:xfrm>
          <a:prstGeom prst="rect">
            <a:avLst/>
          </a:prstGeom>
          <a:noFill/>
          <a:ln w="9525">
            <a:noFill/>
            <a:miter lim="800000"/>
            <a:headEnd/>
            <a:tailEnd/>
          </a:ln>
        </p:spPr>
      </p:pic>
    </p:spTree>
    <p:extLst>
      <p:ext uri="{BB962C8B-B14F-4D97-AF65-F5344CB8AC3E}">
        <p14:creationId xmlns:p14="http://schemas.microsoft.com/office/powerpoint/2010/main" xmlns="" val="398606926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0EE8FC8-CE0E-429B-A4A0-F7298DB34A05}" type="datetimeFigureOut">
              <a:rPr lang="zh-CN" altLang="en-US" smtClean="0"/>
              <a:pPr/>
              <a:t>2018/10/8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C2B26FF-5E83-4ED9-AA87-F9FDF469AE13}" type="slidenum">
              <a:rPr lang="zh-CN" altLang="en-US" smtClean="0"/>
              <a:pPr/>
              <a:t>‹#›</a:t>
            </a:fld>
            <a:endParaRPr lang="zh-CN" altLang="en-US"/>
          </a:p>
        </p:txBody>
      </p:sp>
    </p:spTree>
    <p:extLst>
      <p:ext uri="{BB962C8B-B14F-4D97-AF65-F5344CB8AC3E}">
        <p14:creationId xmlns:p14="http://schemas.microsoft.com/office/powerpoint/2010/main" xmlns="" val="640761777"/>
      </p:ext>
    </p:extLst>
  </p:cSld>
  <p:clrMapOvr>
    <a:masterClrMapping/>
  </p:clrMapOvr>
  <mc:AlternateContent xmlns:mc="http://schemas.openxmlformats.org/markup-compatibility/2006">
    <mc:Choice xmlns:p14="http://schemas.microsoft.com/office/powerpoint/2010/main" xmlns="" Requires="p14">
      <p:transition spd="slow" p14:dur="1500" advClick="0" advTm="2000">
        <p:random/>
      </p:transition>
    </mc:Choice>
    <mc:Fallback>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首页">
    <p:spTree>
      <p:nvGrpSpPr>
        <p:cNvPr id="1" name=""/>
        <p:cNvGrpSpPr/>
        <p:nvPr/>
      </p:nvGrpSpPr>
      <p:grpSpPr>
        <a:xfrm>
          <a:off x="0" y="0"/>
          <a:ext cx="0" cy="0"/>
          <a:chOff x="0" y="0"/>
          <a:chExt cx="0" cy="0"/>
        </a:xfrm>
      </p:grpSpPr>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377666" y="9944862"/>
            <a:ext cx="1737264" cy="276999"/>
          </a:xfrm>
        </p:spPr>
        <p:txBody>
          <a:bodyPr/>
          <a:lstStyle/>
          <a:p>
            <a:pPr>
              <a:defRPr/>
            </a:pPr>
            <a:fld id="{C6AA4F93-46F1-485A-B9E4-CEAA61B3B55C}" type="datetime2">
              <a:rPr lang="zh-CN" altLang="en-US"/>
              <a:pPr>
                <a:defRPr/>
              </a:pPr>
              <a:t>2018年10月8日</a:t>
            </a:fld>
            <a:endParaRPr lang="zh-CN" altLang="en-US"/>
          </a:p>
        </p:txBody>
      </p:sp>
      <p:sp>
        <p:nvSpPr>
          <p:cNvPr id="4" name="页脚占位符 3"/>
          <p:cNvSpPr>
            <a:spLocks noGrp="1"/>
          </p:cNvSpPr>
          <p:nvPr>
            <p:ph type="ftr" sz="quarter" idx="11"/>
          </p:nvPr>
        </p:nvSpPr>
        <p:spPr>
          <a:xfrm>
            <a:off x="2568130" y="9944862"/>
            <a:ext cx="2417063" cy="276999"/>
          </a:xfrm>
        </p:spPr>
        <p:txBody>
          <a:bodyPr/>
          <a:lstStyle/>
          <a:p>
            <a:pPr>
              <a:defRPr/>
            </a:pPr>
            <a:endParaRPr lang="zh-CN" altLang="en-US"/>
          </a:p>
        </p:txBody>
      </p:sp>
      <p:sp>
        <p:nvSpPr>
          <p:cNvPr id="5" name="灯片编号占位符 4"/>
          <p:cNvSpPr>
            <a:spLocks noGrp="1"/>
          </p:cNvSpPr>
          <p:nvPr>
            <p:ph type="sldNum" sz="quarter" idx="12"/>
          </p:nvPr>
        </p:nvSpPr>
        <p:spPr>
          <a:xfrm>
            <a:off x="5438394" y="9944862"/>
            <a:ext cx="1737264" cy="276999"/>
          </a:xfrm>
        </p:spPr>
        <p:txBody>
          <a:bodyPr/>
          <a:lstStyle/>
          <a:p>
            <a:pPr>
              <a:defRPr/>
            </a:pPr>
            <a:fld id="{9E4860A0-1073-4F14-A6BB-38DC19094E81}" type="slidenum">
              <a:rPr lang="zh-CN" altLang="en-US"/>
              <a:pPr>
                <a:defRPr/>
              </a:pPr>
              <a:t>‹#›</a:t>
            </a:fld>
            <a:endParaRPr lang="zh-CN" altLang="en-US"/>
          </a:p>
        </p:txBody>
      </p:sp>
      <p:pic>
        <p:nvPicPr>
          <p:cNvPr id="6" name="图片 5" descr="底版-0418"/>
          <p:cNvPicPr>
            <a:picLocks noChangeAspect="1"/>
          </p:cNvPicPr>
          <p:nvPr userDrawn="1"/>
        </p:nvPicPr>
        <p:blipFill>
          <a:blip r:embed="rId2" cstate="print"/>
          <a:stretch>
            <a:fillRect/>
          </a:stretch>
        </p:blipFill>
        <p:spPr>
          <a:xfrm>
            <a:off x="6349" y="12063"/>
            <a:ext cx="12179303" cy="746396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10/8/2018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pPr/>
              <a:t>‹#›</a:t>
            </a:fld>
            <a:endParaRPr lang="en-US" dirty="0"/>
          </a:p>
        </p:txBody>
      </p:sp>
    </p:spTree>
    <p:extLst>
      <p:ext uri="{BB962C8B-B14F-4D97-AF65-F5344CB8AC3E}">
        <p14:creationId xmlns:p14="http://schemas.microsoft.com/office/powerpoint/2010/main" xmlns="" val="132931898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6" r:id="rId3"/>
    <p:sldLayoutId id="2147483757" r:id="rId4"/>
    <p:sldLayoutId id="214748375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vmlDrawing" Target="../drawings/vmlDrawing1.vml"/><Relationship Id="rId5" Type="http://schemas.openxmlformats.org/officeDocument/2006/relationships/package" Target="../embeddings/Microsoft_Office_Word___2.docx"/><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vmlDrawing" Target="../drawings/vmlDrawing2.vml"/><Relationship Id="rId5" Type="http://schemas.openxmlformats.org/officeDocument/2006/relationships/package" Target="../embeddings/Microsoft_Office_Word___3.docx"/><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notesSlide" Target="../notesSlides/notesSlide12.xml"/><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Office_Excel____4.xlsx"/><Relationship Id="rId2" Type="http://schemas.openxmlformats.org/officeDocument/2006/relationships/slideLayout" Target="../slideLayouts/slideLayout1.xml"/><Relationship Id="rId1" Type="http://schemas.openxmlformats.org/officeDocument/2006/relationships/vmlDrawing" Target="../drawings/vmlDrawing3.v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slideLayout" Target="../slideLayouts/slideLayout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slideLayout" Target="../slideLayouts/slideLayout3.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3"/>
          <p:cNvPicPr>
            <a:picLocks noChangeAspect="1"/>
          </p:cNvPicPr>
          <p:nvPr/>
        </p:nvPicPr>
        <p:blipFill>
          <a:blip r:embed="rId3" cstate="print"/>
          <a:srcRect/>
          <a:stretch>
            <a:fillRect/>
          </a:stretch>
        </p:blipFill>
        <p:spPr bwMode="auto">
          <a:xfrm>
            <a:off x="3174" y="1933575"/>
            <a:ext cx="12190414" cy="2954338"/>
          </a:xfrm>
          <a:prstGeom prst="rect">
            <a:avLst/>
          </a:prstGeom>
          <a:noFill/>
          <a:ln w="9525">
            <a:noFill/>
            <a:miter lim="800000"/>
            <a:headEnd/>
            <a:tailEnd/>
          </a:ln>
        </p:spPr>
      </p:pic>
      <p:sp>
        <p:nvSpPr>
          <p:cNvPr id="10243" name="矩形 7"/>
          <p:cNvSpPr>
            <a:spLocks noChangeArrowheads="1"/>
          </p:cNvSpPr>
          <p:nvPr/>
        </p:nvSpPr>
        <p:spPr bwMode="auto">
          <a:xfrm>
            <a:off x="-23800" y="1916113"/>
            <a:ext cx="12215801" cy="2952750"/>
          </a:xfrm>
          <a:prstGeom prst="rect">
            <a:avLst/>
          </a:prstGeom>
          <a:solidFill>
            <a:srgbClr val="C00000">
              <a:alpha val="72156"/>
            </a:srgbClr>
          </a:solidFill>
          <a:ln w="9525">
            <a:noFill/>
            <a:miter lim="800000"/>
            <a:headEnd/>
            <a:tailEnd/>
          </a:ln>
        </p:spPr>
        <p:txBody>
          <a:bodyPr lIns="121917" tIns="60958" rIns="121917" bIns="60958" anchor="ctr"/>
          <a:lstStyle/>
          <a:p>
            <a:pPr algn="ctr"/>
            <a:endParaRPr lang="zh-CN" altLang="en-US" sz="1900">
              <a:solidFill>
                <a:srgbClr val="FFFFFF"/>
              </a:solidFill>
              <a:ea typeface="黑体" pitchFamily="49" charset="-122"/>
            </a:endParaRPr>
          </a:p>
        </p:txBody>
      </p:sp>
      <p:sp>
        <p:nvSpPr>
          <p:cNvPr id="2" name="TextBox 3"/>
          <p:cNvSpPr txBox="1"/>
          <p:nvPr/>
        </p:nvSpPr>
        <p:spPr>
          <a:xfrm>
            <a:off x="-21491" y="5373219"/>
            <a:ext cx="12191999" cy="1015663"/>
          </a:xfrm>
          <a:prstGeom prst="rect">
            <a:avLst/>
          </a:prstGeom>
          <a:noFill/>
          <a:ln>
            <a:noFill/>
          </a:ln>
          <a:effectLst/>
          <a:scene3d>
            <a:camera prst="orthographicFront">
              <a:rot lat="0" lon="0" rev="0"/>
            </a:camera>
            <a:lightRig rig="glow" dir="t">
              <a:rot lat="0" lon="0" rev="4800000"/>
            </a:lightRig>
          </a:scene3d>
          <a:sp3d prstMaterial="matte"/>
        </p:spPr>
        <p:txBody>
          <a:bodyPr>
            <a:spAutoFit/>
          </a:bodyPr>
          <a:lstStyle/>
          <a:p>
            <a:pPr algn="ctr" fontAlgn="auto">
              <a:lnSpc>
                <a:spcPct val="150000"/>
              </a:lnSpc>
              <a:spcBef>
                <a:spcPts val="0"/>
              </a:spcBef>
              <a:spcAft>
                <a:spcPts val="0"/>
              </a:spcAft>
              <a:defRPr/>
            </a:pPr>
            <a:r>
              <a:rPr lang="zh-CN" altLang="en-US" sz="2000" b="1" dirty="0">
                <a:latin typeface="微软雅黑" pitchFamily="34" charset="-122"/>
                <a:ea typeface="微软雅黑" pitchFamily="34" charset="-122"/>
              </a:rPr>
              <a:t>联通（福建）产业互联网有限公司</a:t>
            </a:r>
          </a:p>
          <a:p>
            <a:pPr algn="ctr" fontAlgn="auto">
              <a:lnSpc>
                <a:spcPct val="150000"/>
              </a:lnSpc>
              <a:spcBef>
                <a:spcPts val="0"/>
              </a:spcBef>
              <a:spcAft>
                <a:spcPts val="0"/>
              </a:spcAft>
              <a:defRPr/>
            </a:pPr>
            <a:r>
              <a:rPr lang="en-US" altLang="zh-CN" sz="2000" b="1" dirty="0">
                <a:latin typeface="微软雅黑" pitchFamily="34" charset="-122"/>
                <a:ea typeface="微软雅黑" pitchFamily="34" charset="-122"/>
              </a:rPr>
              <a:t>2018</a:t>
            </a:r>
            <a:r>
              <a:rPr lang="zh-CN" altLang="en-US" sz="2000" b="1" dirty="0" smtClean="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10</a:t>
            </a:r>
            <a:r>
              <a:rPr lang="zh-CN" altLang="en-US" sz="2000" b="1" dirty="0" smtClean="0">
                <a:latin typeface="微软雅黑" pitchFamily="34" charset="-122"/>
                <a:ea typeface="微软雅黑" pitchFamily="34" charset="-122"/>
              </a:rPr>
              <a:t>月</a:t>
            </a:r>
            <a:endParaRPr lang="en-US" altLang="zh-CN" sz="2000" b="1" dirty="0">
              <a:latin typeface="微软雅黑" pitchFamily="34" charset="-122"/>
              <a:ea typeface="微软雅黑" pitchFamily="34" charset="-122"/>
            </a:endParaRPr>
          </a:p>
        </p:txBody>
      </p:sp>
      <p:sp>
        <p:nvSpPr>
          <p:cNvPr id="9" name="TextBox 8"/>
          <p:cNvSpPr txBox="1"/>
          <p:nvPr/>
        </p:nvSpPr>
        <p:spPr>
          <a:xfrm>
            <a:off x="554271" y="2924944"/>
            <a:ext cx="11083459" cy="830997"/>
          </a:xfrm>
          <a:prstGeom prst="rect">
            <a:avLst/>
          </a:prstGeom>
          <a:noFill/>
          <a:ln>
            <a:noFill/>
          </a:ln>
          <a:effectLst/>
          <a:scene3d>
            <a:camera prst="orthographicFront">
              <a:rot lat="0" lon="0" rev="0"/>
            </a:camera>
            <a:lightRig rig="glow" dir="t">
              <a:rot lat="0" lon="0" rev="4800000"/>
            </a:lightRig>
          </a:scene3d>
          <a:sp3d prstMaterial="matte"/>
        </p:spPr>
        <p:txBody>
          <a:bodyPr anchor="ctr">
            <a:spAutoFit/>
          </a:bodyPr>
          <a:lstStyle/>
          <a:p>
            <a:pPr algn="ctr"/>
            <a:r>
              <a:rPr lang="zh-CN" altLang="en-US" sz="4800" b="1" spc="600" dirty="0">
                <a:solidFill>
                  <a:schemeClr val="bg1"/>
                </a:solidFill>
                <a:latin typeface="微软雅黑" pitchFamily="34" charset="-122"/>
                <a:ea typeface="微软雅黑" pitchFamily="34" charset="-122"/>
              </a:rPr>
              <a:t>数智引航专项营销活动部署</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4"/>
          <p:cNvSpPr txBox="1">
            <a:spLocks noChangeArrowheads="1"/>
          </p:cNvSpPr>
          <p:nvPr/>
        </p:nvSpPr>
        <p:spPr bwMode="auto">
          <a:xfrm>
            <a:off x="427402" y="332656"/>
            <a:ext cx="10070487" cy="5593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marL="0" marR="0" lvl="0" indent="0" algn="l" defTabSz="457200" rtl="0" eaLnBrk="1" fontAlgn="auto" latinLnBrk="0" hangingPunct="1">
              <a:lnSpc>
                <a:spcPct val="125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Microsoft YaHei"/>
                <a:ea typeface="Microsoft YaHei"/>
                <a:cs typeface="+mn-ea"/>
                <a:sym typeface="+mn-lt"/>
              </a:rPr>
              <a:t>3.1</a:t>
            </a:r>
            <a:r>
              <a:rPr lang="en-US" altLang="zh-CN" sz="2800" b="1" dirty="0">
                <a:solidFill>
                  <a:prstClr val="black"/>
                </a:solidFill>
                <a:latin typeface="Microsoft YaHei"/>
                <a:ea typeface="Microsoft YaHei"/>
                <a:cs typeface="+mn-ea"/>
                <a:sym typeface="+mn-lt"/>
              </a:rPr>
              <a:t>.1</a:t>
            </a:r>
            <a:r>
              <a:rPr kumimoji="0" lang="en-US" altLang="zh-CN" sz="2800" b="1" i="0" u="none" strike="noStrike" kern="1200" cap="none" spc="0" normalizeH="0" baseline="0" noProof="0" dirty="0">
                <a:ln>
                  <a:noFill/>
                </a:ln>
                <a:solidFill>
                  <a:prstClr val="black"/>
                </a:solidFill>
                <a:effectLst/>
                <a:uLnTx/>
                <a:uFillTx/>
                <a:latin typeface="Microsoft YaHei"/>
                <a:ea typeface="Microsoft YaHei"/>
                <a:cs typeface="+mn-ea"/>
                <a:sym typeface="+mn-lt"/>
              </a:rPr>
              <a:t> </a:t>
            </a:r>
            <a:r>
              <a:rPr kumimoji="0" lang="zh-CN" altLang="en-US" sz="2800" b="1" i="0" u="none" strike="noStrike" kern="1200" cap="none" spc="0" normalizeH="0" baseline="0" noProof="0" dirty="0">
                <a:ln>
                  <a:noFill/>
                </a:ln>
                <a:solidFill>
                  <a:prstClr val="black"/>
                </a:solidFill>
                <a:effectLst/>
                <a:uLnTx/>
                <a:uFillTx/>
                <a:latin typeface="Microsoft YaHei"/>
                <a:ea typeface="Microsoft YaHei"/>
                <a:cs typeface="+mn-ea"/>
                <a:sym typeface="+mn-lt"/>
              </a:rPr>
              <a:t>明星产品</a:t>
            </a:r>
            <a:r>
              <a:rPr kumimoji="0" lang="en-US" altLang="zh-CN" sz="2800" b="1" i="0" u="none" strike="noStrike" kern="1200" cap="none" spc="0" normalizeH="0" baseline="0" noProof="0" dirty="0">
                <a:ln>
                  <a:noFill/>
                </a:ln>
                <a:solidFill>
                  <a:prstClr val="black"/>
                </a:solidFill>
                <a:effectLst/>
                <a:uLnTx/>
                <a:uFillTx/>
                <a:latin typeface="Microsoft YaHei"/>
                <a:ea typeface="Microsoft YaHei"/>
                <a:cs typeface="+mn-ea"/>
                <a:sym typeface="+mn-lt"/>
              </a:rPr>
              <a:t>-</a:t>
            </a:r>
            <a:r>
              <a:rPr kumimoji="0" lang="zh-CN" altLang="en-US" sz="2800" b="1" i="0" u="none" strike="noStrike" kern="1200" cap="none" spc="0" normalizeH="0" baseline="0" noProof="0" dirty="0">
                <a:ln>
                  <a:noFill/>
                </a:ln>
                <a:solidFill>
                  <a:prstClr val="black"/>
                </a:solidFill>
                <a:effectLst/>
                <a:uLnTx/>
                <a:uFillTx/>
                <a:latin typeface="Microsoft YaHei"/>
                <a:ea typeface="Microsoft YaHei"/>
                <a:cs typeface="+mn-ea"/>
                <a:sym typeface="+mn-lt"/>
              </a:rPr>
              <a:t>数盾风控</a:t>
            </a:r>
            <a:r>
              <a:rPr kumimoji="0" lang="en-US" altLang="zh-CN" sz="2800" b="1" i="0" u="none" strike="noStrike" kern="1200" cap="none" spc="0" normalizeH="0" baseline="0" noProof="0" dirty="0">
                <a:ln>
                  <a:noFill/>
                </a:ln>
                <a:solidFill>
                  <a:prstClr val="black"/>
                </a:solidFill>
                <a:effectLst/>
                <a:uLnTx/>
                <a:uFillTx/>
                <a:latin typeface="Microsoft YaHei"/>
                <a:ea typeface="Microsoft YaHei"/>
                <a:cs typeface="+mn-ea"/>
                <a:sym typeface="+mn-lt"/>
              </a:rPr>
              <a:t>(</a:t>
            </a:r>
            <a:r>
              <a:rPr kumimoji="0" lang="en-US" altLang="zh-CN" sz="2800" b="1" i="0" u="none" strike="noStrike" kern="1200" cap="none" spc="0" normalizeH="0" baseline="0" noProof="0" dirty="0" smtClean="0">
                <a:ln>
                  <a:noFill/>
                </a:ln>
                <a:solidFill>
                  <a:prstClr val="black"/>
                </a:solidFill>
                <a:effectLst/>
                <a:uLnTx/>
                <a:uFillTx/>
                <a:latin typeface="Microsoft YaHei"/>
                <a:ea typeface="Microsoft YaHei"/>
                <a:cs typeface="+mn-ea"/>
                <a:sym typeface="+mn-lt"/>
              </a:rPr>
              <a:t>1/2)</a:t>
            </a:r>
            <a:endParaRPr kumimoji="0" lang="zh-CN" altLang="en-US" sz="2800" b="1"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43" name="矩形 20"/>
          <p:cNvSpPr>
            <a:spLocks noChangeArrowheads="1"/>
          </p:cNvSpPr>
          <p:nvPr/>
        </p:nvSpPr>
        <p:spPr bwMode="auto">
          <a:xfrm>
            <a:off x="123825" y="1547813"/>
            <a:ext cx="566738"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Microsoft YaHei"/>
                <a:ea typeface="Microsoft YaHei"/>
                <a:cs typeface="+mn-ea"/>
                <a:sym typeface="+mn-lt"/>
              </a:rPr>
              <a:t>产品介绍</a:t>
            </a:r>
          </a:p>
        </p:txBody>
      </p:sp>
      <p:sp>
        <p:nvSpPr>
          <p:cNvPr id="45" name="矩形 44"/>
          <p:cNvSpPr/>
          <p:nvPr/>
        </p:nvSpPr>
        <p:spPr>
          <a:xfrm>
            <a:off x="1343472" y="1628800"/>
            <a:ext cx="9937104" cy="874407"/>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sym typeface="+mn-lt"/>
              </a:rPr>
              <a:t>在得到用户授权并充分保障用户隐私安全的前提下，提供信息验证和风险评估等服务，帮助客户进行事前预防、事中防控、事后失信人触达的全流程风控解决方案，使客户降低风险、避免损失。</a:t>
            </a:r>
          </a:p>
        </p:txBody>
      </p:sp>
      <p:grpSp>
        <p:nvGrpSpPr>
          <p:cNvPr id="25" name="组合 24"/>
          <p:cNvGrpSpPr/>
          <p:nvPr/>
        </p:nvGrpSpPr>
        <p:grpSpPr>
          <a:xfrm>
            <a:off x="922191" y="3466531"/>
            <a:ext cx="10907452" cy="3296460"/>
            <a:chOff x="772540" y="2112971"/>
            <a:chExt cx="10907452" cy="3296460"/>
          </a:xfrm>
        </p:grpSpPr>
        <p:sp>
          <p:nvSpPr>
            <p:cNvPr id="26" name="矩形 25"/>
            <p:cNvSpPr/>
            <p:nvPr/>
          </p:nvSpPr>
          <p:spPr>
            <a:xfrm>
              <a:off x="778004" y="3510639"/>
              <a:ext cx="10874794" cy="362987"/>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28" name="矩形 27"/>
            <p:cNvSpPr/>
            <p:nvPr/>
          </p:nvSpPr>
          <p:spPr>
            <a:xfrm>
              <a:off x="778004" y="3965758"/>
              <a:ext cx="10874794" cy="329469"/>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29" name="矩形 28"/>
            <p:cNvSpPr/>
            <p:nvPr/>
          </p:nvSpPr>
          <p:spPr>
            <a:xfrm>
              <a:off x="775272" y="4399460"/>
              <a:ext cx="10874794" cy="461775"/>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30" name="矩形 29"/>
            <p:cNvSpPr/>
            <p:nvPr/>
          </p:nvSpPr>
          <p:spPr>
            <a:xfrm>
              <a:off x="778004" y="4961874"/>
              <a:ext cx="10875136" cy="374007"/>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31" name="矩形 30"/>
            <p:cNvSpPr/>
            <p:nvPr/>
          </p:nvSpPr>
          <p:spPr>
            <a:xfrm>
              <a:off x="772540" y="2735769"/>
              <a:ext cx="10874794" cy="677787"/>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32" name="í$1îḓe"/>
            <p:cNvSpPr/>
            <p:nvPr/>
          </p:nvSpPr>
          <p:spPr>
            <a:xfrm>
              <a:off x="772540" y="2112971"/>
              <a:ext cx="2520000" cy="526285"/>
            </a:xfrm>
            <a:prstGeom prst="rect">
              <a:avLst/>
            </a:prstGeom>
            <a:solidFill>
              <a:srgbClr val="C00000"/>
            </a:solidFill>
            <a:ln w="12700">
              <a:miter lim="400000"/>
            </a:ln>
          </p:spPr>
          <p:txBody>
            <a:bodyPr wrap="none" lIns="90000" tIns="46800" rIns="90000" bIns="4680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客户行业</a:t>
              </a:r>
              <a:endParaRPr kumimoji="0" 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33" name="îşľîḍe"/>
            <p:cNvSpPr/>
            <p:nvPr/>
          </p:nvSpPr>
          <p:spPr>
            <a:xfrm>
              <a:off x="3449997" y="2112971"/>
              <a:ext cx="4500000" cy="526285"/>
            </a:xfrm>
            <a:prstGeom prst="rect">
              <a:avLst/>
            </a:prstGeom>
            <a:solidFill>
              <a:srgbClr val="C00000"/>
            </a:solidFill>
            <a:ln w="12700">
              <a:miter lim="400000"/>
            </a:ln>
          </p:spPr>
          <p:txBody>
            <a:bodyPr wrap="none" lIns="90000" tIns="46800" rIns="90000" bIns="4680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应用场景</a:t>
              </a:r>
              <a:endParaRPr kumimoji="0" lang="en-US" altLang="zh-CN"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34" name="îṣľïdè"/>
            <p:cNvSpPr/>
            <p:nvPr/>
          </p:nvSpPr>
          <p:spPr>
            <a:xfrm>
              <a:off x="8086899" y="2112971"/>
              <a:ext cx="3560435" cy="526285"/>
            </a:xfrm>
            <a:prstGeom prst="rect">
              <a:avLst/>
            </a:prstGeom>
            <a:solidFill>
              <a:srgbClr val="C00000"/>
            </a:solidFill>
            <a:ln w="12700">
              <a:miter lim="400000"/>
            </a:ln>
          </p:spPr>
          <p:txBody>
            <a:bodyPr wrap="none" lIns="90000" tIns="46800" rIns="90000" bIns="4680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对应决策人</a:t>
              </a:r>
              <a:endParaRPr kumimoji="0" lang="en-US" altLang="zh-CN"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35" name="iṣlíďê"/>
            <p:cNvSpPr/>
            <p:nvPr/>
          </p:nvSpPr>
          <p:spPr>
            <a:xfrm>
              <a:off x="922191" y="2813003"/>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square" lIns="91440" tIns="45720" rIns="91440" bIns="45720">
              <a:no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36" name="iṥ1íḋê"/>
            <p:cNvSpPr/>
            <p:nvPr/>
          </p:nvSpPr>
          <p:spPr>
            <a:xfrm>
              <a:off x="1142716" y="2684290"/>
              <a:ext cx="3354287"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传统金融</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37" name="iṩľîḓe"/>
            <p:cNvSpPr/>
            <p:nvPr/>
          </p:nvSpPr>
          <p:spPr>
            <a:xfrm>
              <a:off x="922191" y="3565231"/>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38" name="íṡlïḍê"/>
            <p:cNvSpPr/>
            <p:nvPr/>
          </p:nvSpPr>
          <p:spPr>
            <a:xfrm>
              <a:off x="1117664" y="3452846"/>
              <a:ext cx="3354287"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互联网金融</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39" name="ïṧļídé"/>
            <p:cNvSpPr/>
            <p:nvPr/>
          </p:nvSpPr>
          <p:spPr>
            <a:xfrm>
              <a:off x="922191" y="4053528"/>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40" name="ïŝļïḋê"/>
            <p:cNvSpPr/>
            <p:nvPr/>
          </p:nvSpPr>
          <p:spPr>
            <a:xfrm>
              <a:off x="1117664" y="3924814"/>
              <a:ext cx="3354287"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征信</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41" name="íśḷïḍê"/>
            <p:cNvSpPr/>
            <p:nvPr/>
          </p:nvSpPr>
          <p:spPr>
            <a:xfrm>
              <a:off x="922191" y="4500877"/>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42" name="ïṣḷîde"/>
            <p:cNvSpPr/>
            <p:nvPr/>
          </p:nvSpPr>
          <p:spPr>
            <a:xfrm>
              <a:off x="1117664" y="4372164"/>
              <a:ext cx="3354287"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互联网</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46" name="ïṩļîḓe"/>
            <p:cNvSpPr/>
            <p:nvPr/>
          </p:nvSpPr>
          <p:spPr>
            <a:xfrm>
              <a:off x="922191" y="5030114"/>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47" name="iś1íḑe"/>
            <p:cNvSpPr/>
            <p:nvPr/>
          </p:nvSpPr>
          <p:spPr>
            <a:xfrm>
              <a:off x="1117664" y="4901401"/>
              <a:ext cx="3354287"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交通出行</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48" name="ï$ḷîḑê"/>
            <p:cNvSpPr/>
            <p:nvPr/>
          </p:nvSpPr>
          <p:spPr>
            <a:xfrm>
              <a:off x="3566062" y="2813003"/>
              <a:ext cx="205139" cy="108000"/>
            </a:xfrm>
            <a:prstGeom prst="rect">
              <a:avLst/>
            </a:prstGeom>
            <a:solidFill>
              <a:schemeClr val="bg1"/>
            </a:solid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49" name="íś1iḋê"/>
            <p:cNvSpPr/>
            <p:nvPr/>
          </p:nvSpPr>
          <p:spPr>
            <a:xfrm>
              <a:off x="3787055" y="2912894"/>
              <a:ext cx="4003841"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银行：快速信贷、信用卡审批等；</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保险：保险理赔、保险核保、保险销售等；</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消费金融：用户画像，用户评分接口等；</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a:p>
              <a:pPr marL="0" marR="0" lvl="0" indent="0" algn="l" defTabSz="533400" rtl="0" eaLnBrk="1" fontAlgn="auto" latinLnBrk="0" hangingPunct="1">
                <a:lnSpc>
                  <a:spcPct val="100000"/>
                </a:lnSpc>
                <a:spcBef>
                  <a:spcPct val="0"/>
                </a:spcBef>
                <a:spcAft>
                  <a:spcPct val="350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50" name="iṥľiḋe"/>
            <p:cNvSpPr/>
            <p:nvPr/>
          </p:nvSpPr>
          <p:spPr>
            <a:xfrm>
              <a:off x="3566062" y="3565231"/>
              <a:ext cx="205139" cy="108000"/>
            </a:xfrm>
            <a:prstGeom prst="rect">
              <a:avLst/>
            </a:prstGeom>
            <a:solidFill>
              <a:schemeClr val="bg1"/>
            </a:solid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51" name="iŝlídè"/>
            <p:cNvSpPr/>
            <p:nvPr/>
          </p:nvSpPr>
          <p:spPr>
            <a:xfrm>
              <a:off x="3787055" y="3420188"/>
              <a:ext cx="3343559"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prstClr val="black">
                      <a:hueOff val="0"/>
                      <a:satOff val="0"/>
                      <a:lumOff val="0"/>
                      <a:alphaOff val="0"/>
                    </a:prstClr>
                  </a:solidFill>
                  <a:effectLst/>
                  <a:uLnTx/>
                  <a:uFillTx/>
                  <a:latin typeface="Microsoft YaHei"/>
                  <a:ea typeface="Microsoft YaHei"/>
                  <a:cs typeface="+mn-ea"/>
                  <a:sym typeface="+mn-lt"/>
                </a:rPr>
                <a:t>额度评估、放款前风控等</a:t>
              </a:r>
            </a:p>
          </p:txBody>
        </p:sp>
        <p:sp>
          <p:nvSpPr>
            <p:cNvPr id="52" name="íš1ïḑè"/>
            <p:cNvSpPr/>
            <p:nvPr/>
          </p:nvSpPr>
          <p:spPr>
            <a:xfrm>
              <a:off x="3566062" y="4053528"/>
              <a:ext cx="205139" cy="108000"/>
            </a:xfrm>
            <a:prstGeom prst="rect">
              <a:avLst/>
            </a:prstGeom>
            <a:solidFill>
              <a:schemeClr val="bg1"/>
            </a:solid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53" name="îṧľiḍê"/>
            <p:cNvSpPr/>
            <p:nvPr/>
          </p:nvSpPr>
          <p:spPr>
            <a:xfrm>
              <a:off x="3787055" y="3908485"/>
              <a:ext cx="3343559"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脱敏信息核验数据服务</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54" name="ïšḻidê"/>
            <p:cNvSpPr/>
            <p:nvPr/>
          </p:nvSpPr>
          <p:spPr>
            <a:xfrm>
              <a:off x="3566062" y="4500877"/>
              <a:ext cx="205139" cy="108000"/>
            </a:xfrm>
            <a:prstGeom prst="rect">
              <a:avLst/>
            </a:prstGeom>
            <a:solidFill>
              <a:schemeClr val="bg1"/>
            </a:solid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55" name="ïSḻîḍe"/>
            <p:cNvSpPr/>
            <p:nvPr/>
          </p:nvSpPr>
          <p:spPr>
            <a:xfrm>
              <a:off x="3787055" y="4502796"/>
              <a:ext cx="4161602"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用户身份验证、识别，上网行为监控分析，水军甄别，相关环节风险监控等</a:t>
              </a:r>
            </a:p>
            <a:p>
              <a:pPr marL="0" marR="0" lvl="0" indent="0" algn="l" defTabSz="533400" rtl="0" eaLnBrk="1" fontAlgn="auto" latinLnBrk="0" hangingPunct="1">
                <a:lnSpc>
                  <a:spcPct val="100000"/>
                </a:lnSpc>
                <a:spcBef>
                  <a:spcPct val="0"/>
                </a:spcBef>
                <a:spcAft>
                  <a:spcPct val="3500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56" name="iš1îḍe"/>
            <p:cNvSpPr/>
            <p:nvPr/>
          </p:nvSpPr>
          <p:spPr>
            <a:xfrm>
              <a:off x="3566062" y="5030114"/>
              <a:ext cx="205139" cy="108000"/>
            </a:xfrm>
            <a:prstGeom prst="rect">
              <a:avLst/>
            </a:prstGeom>
            <a:solidFill>
              <a:schemeClr val="bg1"/>
            </a:solid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57" name="ïṣ1ídé"/>
            <p:cNvSpPr/>
            <p:nvPr/>
          </p:nvSpPr>
          <p:spPr>
            <a:xfrm>
              <a:off x="3787055" y="4901401"/>
              <a:ext cx="4161602"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训练模型，以“分值”的形式标识用户，防控风险行为</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58" name="îṩḷídé"/>
            <p:cNvSpPr/>
            <p:nvPr/>
          </p:nvSpPr>
          <p:spPr>
            <a:xfrm>
              <a:off x="8099390" y="2859497"/>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59" name="ïSļíḋé"/>
            <p:cNvSpPr/>
            <p:nvPr/>
          </p:nvSpPr>
          <p:spPr>
            <a:xfrm>
              <a:off x="8327521" y="2782264"/>
              <a:ext cx="3352471"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个金部、零售部、普惠金融部、信用卡部、直销银行部、个人业务核保部、风控部等负责人</a:t>
              </a:r>
            </a:p>
          </p:txBody>
        </p:sp>
        <p:sp>
          <p:nvSpPr>
            <p:cNvPr id="60" name="ïṥļîḍè"/>
            <p:cNvSpPr/>
            <p:nvPr/>
          </p:nvSpPr>
          <p:spPr>
            <a:xfrm>
              <a:off x="8099390" y="3565231"/>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61" name="íśliďè"/>
            <p:cNvSpPr/>
            <p:nvPr/>
          </p:nvSpPr>
          <p:spPr>
            <a:xfrm>
              <a:off x="8327521" y="3436517"/>
              <a:ext cx="3352471"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prstClr val="black">
                      <a:hueOff val="0"/>
                      <a:satOff val="0"/>
                      <a:lumOff val="0"/>
                      <a:alphaOff val="0"/>
                    </a:prstClr>
                  </a:solidFill>
                  <a:effectLst/>
                  <a:uLnTx/>
                  <a:uFillTx/>
                  <a:latin typeface="Microsoft YaHei"/>
                  <a:ea typeface="Microsoft YaHei"/>
                  <a:cs typeface="+mn-ea"/>
                  <a:sym typeface="+mn-lt"/>
                </a:rPr>
                <a:t>产品部、用户账号管理部、风控部等负责人</a:t>
              </a:r>
            </a:p>
          </p:txBody>
        </p:sp>
        <p:sp>
          <p:nvSpPr>
            <p:cNvPr id="62" name="íšļiḑé"/>
            <p:cNvSpPr/>
            <p:nvPr/>
          </p:nvSpPr>
          <p:spPr>
            <a:xfrm>
              <a:off x="8099390" y="4053528"/>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63" name="i$ļiďê"/>
            <p:cNvSpPr/>
            <p:nvPr/>
          </p:nvSpPr>
          <p:spPr>
            <a:xfrm>
              <a:off x="8327521" y="3924814"/>
              <a:ext cx="3352471"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icrosoft YaHei"/>
                  <a:ea typeface="Microsoft YaHei"/>
                  <a:cs typeface="+mn-ea"/>
                  <a:sym typeface="+mn-lt"/>
                </a:rPr>
                <a:t>BD</a:t>
              </a:r>
              <a:r>
                <a:rPr kumimoji="0" lang="zh-CN" altLang="en-US" sz="1200" b="0" i="0" u="none" strike="noStrike" kern="1200" cap="none" spc="0" normalizeH="0" baseline="0" noProof="0" dirty="0">
                  <a:ln>
                    <a:noFill/>
                  </a:ln>
                  <a:solidFill>
                    <a:prstClr val="black"/>
                  </a:solidFill>
                  <a:effectLst/>
                  <a:uLnTx/>
                  <a:uFillTx/>
                  <a:latin typeface="Microsoft YaHei"/>
                  <a:ea typeface="Microsoft YaHei"/>
                  <a:cs typeface="+mn-ea"/>
                  <a:sym typeface="+mn-lt"/>
                </a:rPr>
                <a:t>部、风控部等负责人</a:t>
              </a:r>
            </a:p>
          </p:txBody>
        </p:sp>
        <p:sp>
          <p:nvSpPr>
            <p:cNvPr id="64" name="îşḻïḍè"/>
            <p:cNvSpPr/>
            <p:nvPr/>
          </p:nvSpPr>
          <p:spPr>
            <a:xfrm>
              <a:off x="8099390" y="4500877"/>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65" name="íSļïdè"/>
            <p:cNvSpPr/>
            <p:nvPr/>
          </p:nvSpPr>
          <p:spPr>
            <a:xfrm>
              <a:off x="8327521" y="4355835"/>
              <a:ext cx="3352471"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icrosoft YaHei"/>
                  <a:ea typeface="Microsoft YaHei"/>
                  <a:cs typeface="+mn-ea"/>
                  <a:sym typeface="+mn-lt"/>
                </a:rPr>
                <a:t>用户账号管理部、风控部等负责人</a:t>
              </a:r>
            </a:p>
          </p:txBody>
        </p:sp>
        <p:sp>
          <p:nvSpPr>
            <p:cNvPr id="66" name="iṥľiḓe"/>
            <p:cNvSpPr/>
            <p:nvPr/>
          </p:nvSpPr>
          <p:spPr>
            <a:xfrm>
              <a:off x="8099390" y="5030114"/>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67" name="îṥļíďe"/>
            <p:cNvSpPr/>
            <p:nvPr/>
          </p:nvSpPr>
          <p:spPr>
            <a:xfrm>
              <a:off x="8327521" y="4885072"/>
              <a:ext cx="3352471" cy="50803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Microsoft YaHei"/>
                  <a:ea typeface="Microsoft YaHei"/>
                  <a:cs typeface="+mn-ea"/>
                  <a:sym typeface="+mn-lt"/>
                </a:rPr>
                <a:t>用户账号管理部、安全部、风控部等负责人</a:t>
              </a:r>
            </a:p>
          </p:txBody>
        </p:sp>
      </p:grpSp>
      <p:sp>
        <p:nvSpPr>
          <p:cNvPr id="68" name="矩形 20"/>
          <p:cNvSpPr>
            <a:spLocks noChangeArrowheads="1"/>
          </p:cNvSpPr>
          <p:nvPr/>
        </p:nvSpPr>
        <p:spPr bwMode="auto">
          <a:xfrm>
            <a:off x="106363" y="4398261"/>
            <a:ext cx="56673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Microsoft YaHei"/>
                <a:ea typeface="Microsoft YaHei"/>
                <a:cs typeface="+mn-ea"/>
                <a:sym typeface="+mn-lt"/>
              </a:rPr>
              <a:t>目标客户</a:t>
            </a:r>
          </a:p>
        </p:txBody>
      </p:sp>
      <p:cxnSp>
        <p:nvCxnSpPr>
          <p:cNvPr id="69" name="直接连接符 68"/>
          <p:cNvCxnSpPr/>
          <p:nvPr/>
        </p:nvCxnSpPr>
        <p:spPr>
          <a:xfrm>
            <a:off x="676006" y="3315938"/>
            <a:ext cx="11074265" cy="0"/>
          </a:xfrm>
          <a:prstGeom prst="line">
            <a:avLst/>
          </a:prstGeom>
          <a:ln w="12700">
            <a:solidFill>
              <a:srgbClr val="C00000">
                <a:alpha val="7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29477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 xmlns:a16="http://schemas.microsoft.com/office/drawing/2014/main" id="{859135B3-3551-4EF2-B41D-22F8B7773751}"/>
              </a:ext>
            </a:extLst>
          </p:cNvPr>
          <p:cNvSpPr txBox="1"/>
          <p:nvPr/>
        </p:nvSpPr>
        <p:spPr>
          <a:xfrm>
            <a:off x="335360" y="188640"/>
            <a:ext cx="9197064" cy="538609"/>
          </a:xfrm>
          <a:prstGeom prst="rect">
            <a:avLst/>
          </a:prstGeom>
        </p:spPr>
        <p:txBody>
          <a:bodyPr vert="horz" wrap="square" lIns="0" tIns="0" rIns="0" bIns="0" rtlCol="0">
            <a:spAutoFit/>
          </a:bodyPr>
          <a:lstStyle/>
          <a:p>
            <a:pPr marL="0" marR="0">
              <a:lnSpc>
                <a:spcPts val="4228"/>
              </a:lnSpc>
              <a:spcBef>
                <a:spcPct val="0"/>
              </a:spcBef>
              <a:spcAft>
                <a:spcPct val="0"/>
              </a:spcAft>
            </a:pPr>
            <a:r>
              <a:rPr lang="en-US" sz="2800" b="1" dirty="0" smtClean="0">
                <a:solidFill>
                  <a:srgbClr val="000000"/>
                </a:solidFill>
                <a:latin typeface="+mn-ea"/>
                <a:cs typeface="BGVQDI+Î¢ÈíÑÅºÚ"/>
              </a:rPr>
              <a:t>   3</a:t>
            </a:r>
            <a:r>
              <a:rPr lang="en-US" altLang="zh-CN" sz="2800" b="1" dirty="0" smtClean="0">
                <a:solidFill>
                  <a:srgbClr val="000000"/>
                </a:solidFill>
                <a:latin typeface="+mn-ea"/>
                <a:cs typeface="BGVQDI+Î¢ÈíÑÅºÚ"/>
              </a:rPr>
              <a:t>.1.2 </a:t>
            </a:r>
            <a:r>
              <a:rPr sz="2800" b="1" dirty="0" err="1" smtClean="0">
                <a:solidFill>
                  <a:srgbClr val="000000"/>
                </a:solidFill>
                <a:latin typeface="+mn-ea"/>
                <a:cs typeface="BGVQDI+Î¢ÈíÑÅºÚ"/>
              </a:rPr>
              <a:t>明星产品</a:t>
            </a:r>
            <a:r>
              <a:rPr sz="2800" b="1" dirty="0" err="1">
                <a:solidFill>
                  <a:srgbClr val="000000"/>
                </a:solidFill>
                <a:latin typeface="+mn-ea"/>
                <a:cs typeface="WBRNOT+Î¢ÈíÑÅºÚ"/>
              </a:rPr>
              <a:t>-</a:t>
            </a:r>
            <a:r>
              <a:rPr sz="2800" b="1" dirty="0" err="1">
                <a:solidFill>
                  <a:srgbClr val="000000"/>
                </a:solidFill>
                <a:latin typeface="+mn-ea"/>
                <a:cs typeface="BGVQDI+Î¢ÈíÑÅºÚ"/>
              </a:rPr>
              <a:t>数盾风控</a:t>
            </a:r>
            <a:r>
              <a:rPr lang="zh-CN" altLang="en-US" sz="2800" b="1" dirty="0" smtClean="0">
                <a:solidFill>
                  <a:srgbClr val="000000"/>
                </a:solidFill>
                <a:latin typeface="+mn-ea"/>
                <a:cs typeface="BGVQDI+Î¢ÈíÑÅºÚ"/>
              </a:rPr>
              <a:t>案例分享</a:t>
            </a:r>
            <a:endParaRPr sz="2800" b="1" dirty="0">
              <a:solidFill>
                <a:srgbClr val="000000"/>
              </a:solidFill>
              <a:latin typeface="+mn-ea"/>
              <a:cs typeface="WBRNOT+Î¢ÈíÑÅºÚ"/>
            </a:endParaRPr>
          </a:p>
        </p:txBody>
      </p:sp>
      <p:pic>
        <p:nvPicPr>
          <p:cNvPr id="4" name="图片 3">
            <a:extLst>
              <a:ext uri="{FF2B5EF4-FFF2-40B4-BE49-F238E27FC236}">
                <a16:creationId xmlns="" xmlns:a16="http://schemas.microsoft.com/office/drawing/2014/main" id="{3E72374C-BEDA-48A5-ACA2-91940DBD1CB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176120" y="1189900"/>
            <a:ext cx="4304148" cy="25879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圆角 3">
            <a:extLst>
              <a:ext uri="{FF2B5EF4-FFF2-40B4-BE49-F238E27FC236}">
                <a16:creationId xmlns="" xmlns:a16="http://schemas.microsoft.com/office/drawing/2014/main" id="{167F63CB-02B4-4413-B0E5-2D383458829C}"/>
              </a:ext>
            </a:extLst>
          </p:cNvPr>
          <p:cNvSpPr/>
          <p:nvPr/>
        </p:nvSpPr>
        <p:spPr bwMode="auto">
          <a:xfrm>
            <a:off x="424220" y="1230730"/>
            <a:ext cx="1567324" cy="52938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sz="2000" b="1" dirty="0">
                <a:solidFill>
                  <a:prstClr val="white"/>
                </a:solidFill>
                <a:cs typeface="+mn-ea"/>
                <a:sym typeface="+mn-lt"/>
              </a:rPr>
              <a:t>客户名称</a:t>
            </a:r>
            <a:endPar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6" name="矩形 5">
            <a:extLst>
              <a:ext uri="{FF2B5EF4-FFF2-40B4-BE49-F238E27FC236}">
                <a16:creationId xmlns="" xmlns:a16="http://schemas.microsoft.com/office/drawing/2014/main" id="{4E5F2E7E-C162-4129-A05B-883A6FB31C2A}"/>
              </a:ext>
            </a:extLst>
          </p:cNvPr>
          <p:cNvSpPr/>
          <p:nvPr/>
        </p:nvSpPr>
        <p:spPr>
          <a:xfrm>
            <a:off x="2082438" y="1298452"/>
            <a:ext cx="2749471" cy="400110"/>
          </a:xfrm>
          <a:prstGeom prst="rect">
            <a:avLst/>
          </a:prstGeom>
        </p:spPr>
        <p:txBody>
          <a:bodyPr wrap="none">
            <a:spAutoFit/>
          </a:bodyPr>
          <a:lstStyle/>
          <a:p>
            <a:r>
              <a:rPr lang="zh-CN" altLang="en-US" sz="2000" b="1" dirty="0">
                <a:latin typeface="+mn-ea"/>
              </a:rPr>
              <a:t>兴业</a:t>
            </a:r>
            <a:r>
              <a:rPr lang="zh-CN" altLang="en-US" sz="2000" b="1" dirty="0" smtClean="0">
                <a:latin typeface="+mn-ea"/>
              </a:rPr>
              <a:t>银行股份有限公司</a:t>
            </a:r>
            <a:endParaRPr lang="zh-CN" altLang="en-US" sz="2000" b="1" dirty="0">
              <a:latin typeface="+mn-ea"/>
            </a:endParaRPr>
          </a:p>
        </p:txBody>
      </p:sp>
      <p:sp>
        <p:nvSpPr>
          <p:cNvPr id="7" name="矩形: 圆角 3">
            <a:extLst>
              <a:ext uri="{FF2B5EF4-FFF2-40B4-BE49-F238E27FC236}">
                <a16:creationId xmlns="" xmlns:a16="http://schemas.microsoft.com/office/drawing/2014/main" id="{01937EDD-A3F0-4312-9D72-9541F2DA762F}"/>
              </a:ext>
            </a:extLst>
          </p:cNvPr>
          <p:cNvSpPr/>
          <p:nvPr/>
        </p:nvSpPr>
        <p:spPr bwMode="auto">
          <a:xfrm>
            <a:off x="424220" y="1930947"/>
            <a:ext cx="1567324" cy="52938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kumimoji="0" lang="zh-CN" altLang="en-US" sz="2000" b="1" i="0" u="none" strike="noStrike" kern="1200" cap="none" spc="0" normalizeH="0" baseline="0" noProof="0" dirty="0" smtClean="0">
                <a:ln>
                  <a:noFill/>
                </a:ln>
                <a:solidFill>
                  <a:prstClr val="white"/>
                </a:solidFill>
                <a:effectLst/>
                <a:uLnTx/>
                <a:uFillTx/>
                <a:latin typeface="Microsoft YaHei"/>
                <a:ea typeface="Microsoft YaHei"/>
                <a:cs typeface="+mn-ea"/>
                <a:sym typeface="+mn-lt"/>
              </a:rPr>
              <a:t>项目成效</a:t>
            </a:r>
            <a:endPar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13" name="矩形: 圆角 3">
            <a:extLst>
              <a:ext uri="{FF2B5EF4-FFF2-40B4-BE49-F238E27FC236}">
                <a16:creationId xmlns="" xmlns:a16="http://schemas.microsoft.com/office/drawing/2014/main" id="{8BCB7804-4839-4D1B-8DC2-68CC3A8561A7}"/>
              </a:ext>
            </a:extLst>
          </p:cNvPr>
          <p:cNvSpPr/>
          <p:nvPr/>
        </p:nvSpPr>
        <p:spPr bwMode="auto">
          <a:xfrm>
            <a:off x="407368" y="4123749"/>
            <a:ext cx="1567324" cy="52938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kumimoji="0" lang="zh-CN" altLang="en-US" sz="2000" b="1" i="0" u="none" strike="noStrike" kern="1200" cap="none" spc="0" normalizeH="0" baseline="0" noProof="0" dirty="0" smtClean="0">
                <a:ln>
                  <a:noFill/>
                </a:ln>
                <a:solidFill>
                  <a:prstClr val="white"/>
                </a:solidFill>
                <a:effectLst/>
                <a:uLnTx/>
                <a:uFillTx/>
                <a:latin typeface="Microsoft YaHei"/>
                <a:ea typeface="Microsoft YaHei"/>
                <a:cs typeface="+mn-ea"/>
                <a:sym typeface="+mn-lt"/>
              </a:rPr>
              <a:t>解决方案</a:t>
            </a:r>
            <a:endPar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3" name="Rectangle 2">
            <a:extLst>
              <a:ext uri="{FF2B5EF4-FFF2-40B4-BE49-F238E27FC236}">
                <a16:creationId xmlns="" xmlns:a16="http://schemas.microsoft.com/office/drawing/2014/main" id="{83CB22F3-F7EF-469F-A39E-267D90E1F977}"/>
              </a:ext>
            </a:extLst>
          </p:cNvPr>
          <p:cNvSpPr>
            <a:spLocks noChangeArrowheads="1"/>
          </p:cNvSpPr>
          <p:nvPr/>
        </p:nvSpPr>
        <p:spPr bwMode="auto">
          <a:xfrm>
            <a:off x="407368" y="3356992"/>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3">
            <a:extLst>
              <a:ext uri="{FF2B5EF4-FFF2-40B4-BE49-F238E27FC236}">
                <a16:creationId xmlns="" xmlns:a16="http://schemas.microsoft.com/office/drawing/2014/main" id="{31EC8013-75E5-4C6F-972B-4FEA796C0644}"/>
              </a:ext>
            </a:extLst>
          </p:cNvPr>
          <p:cNvSpPr>
            <a:spLocks noChangeArrowheads="1"/>
          </p:cNvSpPr>
          <p:nvPr/>
        </p:nvSpPr>
        <p:spPr bwMode="auto">
          <a:xfrm>
            <a:off x="406970" y="6858000"/>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组合 8">
            <a:extLst>
              <a:ext uri="{FF2B5EF4-FFF2-40B4-BE49-F238E27FC236}">
                <a16:creationId xmlns="" xmlns:a16="http://schemas.microsoft.com/office/drawing/2014/main" id="{C3C35C83-DBDE-4196-9C43-B18BBF910B34}"/>
              </a:ext>
            </a:extLst>
          </p:cNvPr>
          <p:cNvGrpSpPr/>
          <p:nvPr/>
        </p:nvGrpSpPr>
        <p:grpSpPr>
          <a:xfrm>
            <a:off x="7392144" y="4149081"/>
            <a:ext cx="4248472" cy="2610176"/>
            <a:chOff x="466486" y="3905545"/>
            <a:chExt cx="5629514" cy="2813981"/>
          </a:xfrm>
        </p:grpSpPr>
        <p:pic>
          <p:nvPicPr>
            <p:cNvPr id="1025" name="图片 9">
              <a:extLst>
                <a:ext uri="{FF2B5EF4-FFF2-40B4-BE49-F238E27FC236}">
                  <a16:creationId xmlns="" xmlns:a16="http://schemas.microsoft.com/office/drawing/2014/main" id="{1697886B-612A-482B-B32E-98A222951F71}"/>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6486" y="3905545"/>
              <a:ext cx="5629514" cy="2813981"/>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文本框 15">
              <a:extLst>
                <a:ext uri="{FF2B5EF4-FFF2-40B4-BE49-F238E27FC236}">
                  <a16:creationId xmlns="" xmlns:a16="http://schemas.microsoft.com/office/drawing/2014/main" id="{6D89B2E5-E70D-4933-994F-43DCDD046A7B}"/>
                </a:ext>
              </a:extLst>
            </p:cNvPr>
            <p:cNvSpPr txBox="1"/>
            <p:nvPr/>
          </p:nvSpPr>
          <p:spPr>
            <a:xfrm>
              <a:off x="2495600" y="4221088"/>
              <a:ext cx="1172116" cy="261610"/>
            </a:xfrm>
            <a:prstGeom prst="rect">
              <a:avLst/>
            </a:prstGeom>
            <a:noFill/>
          </p:spPr>
          <p:txBody>
            <a:bodyPr wrap="none" rtlCol="0">
              <a:spAutoFit/>
            </a:bodyPr>
            <a:lstStyle/>
            <a:p>
              <a:r>
                <a:rPr lang="zh-CN" altLang="en-US" sz="1100" b="1" dirty="0">
                  <a:ea typeface="宋体" panose="02010600030101010101" pitchFamily="2" charset="-122"/>
                </a:rPr>
                <a:t>发起三要素验证</a:t>
              </a:r>
            </a:p>
          </p:txBody>
        </p:sp>
      </p:grpSp>
      <p:sp>
        <p:nvSpPr>
          <p:cNvPr id="8" name="矩形 7">
            <a:extLst>
              <a:ext uri="{FF2B5EF4-FFF2-40B4-BE49-F238E27FC236}">
                <a16:creationId xmlns="" xmlns:a16="http://schemas.microsoft.com/office/drawing/2014/main" id="{27C44F53-B154-4E61-A3FF-CBA2CAA941D3}"/>
              </a:ext>
            </a:extLst>
          </p:cNvPr>
          <p:cNvSpPr/>
          <p:nvPr/>
        </p:nvSpPr>
        <p:spPr>
          <a:xfrm>
            <a:off x="263352" y="4771018"/>
            <a:ext cx="7056784" cy="1754326"/>
          </a:xfrm>
          <a:prstGeom prst="rect">
            <a:avLst/>
          </a:prstGeom>
        </p:spPr>
        <p:txBody>
          <a:bodyPr wrap="square">
            <a:spAutoFit/>
          </a:bodyPr>
          <a:lstStyle/>
          <a:p>
            <a:pPr>
              <a:buFont typeface="Wingdings" pitchFamily="2" charset="2"/>
              <a:buChar char="n"/>
            </a:pPr>
            <a:r>
              <a:rPr lang="zh-CN" altLang="en-US" dirty="0" smtClean="0"/>
              <a:t>针对痛点一：提供申请卡用户的三要素（姓名、身份证、电话号码）验证，在保护用户隐私情况下，输出用户身份验证结果。</a:t>
            </a:r>
            <a:endParaRPr lang="en-US" altLang="zh-CN" dirty="0" smtClean="0"/>
          </a:p>
          <a:p>
            <a:pPr>
              <a:buFont typeface="Wingdings" pitchFamily="2" charset="2"/>
              <a:buChar char="n"/>
            </a:pPr>
            <a:r>
              <a:rPr lang="zh-CN" altLang="en-US" dirty="0" smtClean="0"/>
              <a:t>针对痛点二：提供实时位置验证，通过用户手机卡实时位置与产生交易位置的比对，减少</a:t>
            </a:r>
            <a:r>
              <a:rPr lang="zh-CN" altLang="en-US" dirty="0"/>
              <a:t>伪卡盗刷资金交易损失</a:t>
            </a:r>
            <a:r>
              <a:rPr lang="zh-CN" altLang="en-US" dirty="0" smtClean="0"/>
              <a:t>，同时提升其网络</a:t>
            </a:r>
            <a:r>
              <a:rPr lang="zh-CN" altLang="en-US" dirty="0"/>
              <a:t>金融业务实时风险监控平台的自动化处理高风险交易能力，减少风险防控工作人力投入。</a:t>
            </a:r>
          </a:p>
        </p:txBody>
      </p:sp>
      <p:sp>
        <p:nvSpPr>
          <p:cNvPr id="14" name="矩形 13"/>
          <p:cNvSpPr/>
          <p:nvPr/>
        </p:nvSpPr>
        <p:spPr>
          <a:xfrm>
            <a:off x="2207568" y="1988840"/>
            <a:ext cx="1766830" cy="369332"/>
          </a:xfrm>
          <a:prstGeom prst="rect">
            <a:avLst/>
          </a:prstGeom>
        </p:spPr>
        <p:txBody>
          <a:bodyPr wrap="none">
            <a:spAutoFit/>
          </a:bodyPr>
          <a:lstStyle/>
          <a:p>
            <a:r>
              <a:rPr lang="zh-CN" altLang="en-US" b="1" dirty="0" smtClean="0">
                <a:solidFill>
                  <a:srgbClr val="FF0000"/>
                </a:solidFill>
                <a:latin typeface="+mn-ea"/>
              </a:rPr>
              <a:t>收入预计</a:t>
            </a:r>
            <a:r>
              <a:rPr lang="en-US" altLang="zh-CN" b="1" dirty="0" smtClean="0">
                <a:solidFill>
                  <a:srgbClr val="FF0000"/>
                </a:solidFill>
                <a:latin typeface="+mn-ea"/>
              </a:rPr>
              <a:t>330</a:t>
            </a:r>
            <a:r>
              <a:rPr lang="zh-CN" altLang="en-US" b="1" dirty="0" smtClean="0">
                <a:solidFill>
                  <a:srgbClr val="FF0000"/>
                </a:solidFill>
                <a:latin typeface="+mn-ea"/>
              </a:rPr>
              <a:t>万</a:t>
            </a:r>
            <a:endParaRPr lang="zh-CN" altLang="en-US" b="1" dirty="0">
              <a:solidFill>
                <a:srgbClr val="FF0000"/>
              </a:solidFill>
              <a:latin typeface="+mn-ea"/>
            </a:endParaRPr>
          </a:p>
        </p:txBody>
      </p:sp>
      <p:sp>
        <p:nvSpPr>
          <p:cNvPr id="17" name="矩形: 圆角 3">
            <a:extLst>
              <a:ext uri="{FF2B5EF4-FFF2-40B4-BE49-F238E27FC236}">
                <a16:creationId xmlns="" xmlns:a16="http://schemas.microsoft.com/office/drawing/2014/main" id="{01937EDD-A3F0-4312-9D72-9541F2DA762F}"/>
              </a:ext>
            </a:extLst>
          </p:cNvPr>
          <p:cNvSpPr/>
          <p:nvPr/>
        </p:nvSpPr>
        <p:spPr bwMode="auto">
          <a:xfrm>
            <a:off x="479376" y="2564904"/>
            <a:ext cx="1567324" cy="52938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sz="2000" b="1" noProof="0" dirty="0" smtClean="0">
                <a:solidFill>
                  <a:prstClr val="white"/>
                </a:solidFill>
                <a:latin typeface="Microsoft YaHei"/>
                <a:ea typeface="Microsoft YaHei"/>
                <a:cs typeface="+mn-ea"/>
                <a:sym typeface="+mn-lt"/>
              </a:rPr>
              <a:t>客户痛点</a:t>
            </a:r>
            <a:endPar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18" name="圆角矩形 17"/>
          <p:cNvSpPr/>
          <p:nvPr/>
        </p:nvSpPr>
        <p:spPr>
          <a:xfrm>
            <a:off x="263352" y="3068960"/>
            <a:ext cx="6624736" cy="8640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ü"/>
            </a:pPr>
            <a:r>
              <a:rPr lang="zh-CN" altLang="en-US" dirty="0" smtClean="0">
                <a:solidFill>
                  <a:schemeClr val="tx1"/>
                </a:solidFill>
                <a:latin typeface="+mn-ea"/>
              </a:rPr>
              <a:t>痛点一：在监管要求下，如何有效识别银行卡开户用户身份。</a:t>
            </a:r>
            <a:endParaRPr lang="en-US" altLang="zh-CN" dirty="0" smtClean="0">
              <a:solidFill>
                <a:schemeClr val="tx1"/>
              </a:solidFill>
              <a:latin typeface="+mn-ea"/>
            </a:endParaRPr>
          </a:p>
          <a:p>
            <a:pPr>
              <a:buFont typeface="Wingdings" pitchFamily="2" charset="2"/>
              <a:buChar char="ü"/>
            </a:pPr>
            <a:r>
              <a:rPr lang="zh-CN" altLang="en-US" dirty="0" smtClean="0">
                <a:solidFill>
                  <a:schemeClr val="tx1"/>
                </a:solidFill>
                <a:latin typeface="+mn-ea"/>
              </a:rPr>
              <a:t>痛点二：针对目前部分不法分子，通过</a:t>
            </a:r>
            <a:r>
              <a:rPr lang="zh-CN" altLang="en-US" dirty="0" smtClean="0">
                <a:solidFill>
                  <a:schemeClr val="tx1"/>
                </a:solidFill>
              </a:rPr>
              <a:t>伪卡盗刷造成客户资金交易损失</a:t>
            </a:r>
            <a:r>
              <a:rPr lang="zh-CN" altLang="en-US" dirty="0" smtClean="0">
                <a:solidFill>
                  <a:schemeClr val="tx1"/>
                </a:solidFill>
                <a:latin typeface="+mn-ea"/>
              </a:rPr>
              <a:t>，如何有效防范预警。</a:t>
            </a:r>
            <a:endParaRPr lang="en-US" altLang="zh-CN" dirty="0" smtClean="0">
              <a:solidFill>
                <a:schemeClr val="tx1"/>
              </a:solidFill>
              <a:latin typeface="+mn-ea"/>
            </a:endParaRPr>
          </a:p>
        </p:txBody>
      </p:sp>
    </p:spTree>
    <p:extLst>
      <p:ext uri="{BB962C8B-B14F-4D97-AF65-F5344CB8AC3E}">
        <p14:creationId xmlns:p14="http://schemas.microsoft.com/office/powerpoint/2010/main" xmlns="" val="1565327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4"/>
          <p:cNvSpPr txBox="1">
            <a:spLocks noChangeArrowheads="1"/>
          </p:cNvSpPr>
          <p:nvPr/>
        </p:nvSpPr>
        <p:spPr bwMode="auto">
          <a:xfrm>
            <a:off x="427402" y="396529"/>
            <a:ext cx="10070487" cy="5386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defPPr>
              <a:defRPr lang="en-US"/>
            </a:defPPr>
            <a:lvl1pPr>
              <a:lnSpc>
                <a:spcPct val="125000"/>
              </a:lnSpc>
              <a:defRPr sz="2800" b="1">
                <a:solidFill>
                  <a:prstClr val="black"/>
                </a:solidFill>
                <a:latin typeface="Microsoft YaHei"/>
                <a:ea typeface="Microsoft YaHei"/>
                <a:cs typeface="+mn-ea"/>
              </a:defRPr>
            </a:lvl1pPr>
          </a:lstStyle>
          <a:p>
            <a:r>
              <a:rPr lang="en-US" altLang="zh-CN" dirty="0">
                <a:sym typeface="+mn-lt"/>
              </a:rPr>
              <a:t>3.2.1 </a:t>
            </a:r>
            <a:r>
              <a:rPr lang="zh-CN" altLang="en-US" dirty="0">
                <a:sym typeface="+mn-lt"/>
              </a:rPr>
              <a:t>明星产品</a:t>
            </a:r>
            <a:r>
              <a:rPr lang="en-US" altLang="zh-CN" dirty="0">
                <a:sym typeface="+mn-lt"/>
              </a:rPr>
              <a:t>-</a:t>
            </a:r>
            <a:r>
              <a:rPr lang="zh-CN" altLang="en-US" dirty="0">
                <a:sym typeface="+mn-lt"/>
              </a:rPr>
              <a:t>数达营销</a:t>
            </a:r>
            <a:r>
              <a:rPr lang="en-US" altLang="zh-CN" dirty="0">
                <a:sym typeface="+mn-lt"/>
              </a:rPr>
              <a:t>(</a:t>
            </a:r>
            <a:r>
              <a:rPr lang="en-US" altLang="zh-CN" dirty="0" smtClean="0">
                <a:sym typeface="+mn-lt"/>
              </a:rPr>
              <a:t>1/2)</a:t>
            </a:r>
            <a:endParaRPr lang="zh-CN" altLang="en-US" dirty="0">
              <a:sym typeface="+mn-lt"/>
            </a:endParaRPr>
          </a:p>
        </p:txBody>
      </p:sp>
      <p:sp>
        <p:nvSpPr>
          <p:cNvPr id="53" name="矩形 20"/>
          <p:cNvSpPr>
            <a:spLocks noChangeArrowheads="1"/>
          </p:cNvSpPr>
          <p:nvPr/>
        </p:nvSpPr>
        <p:spPr bwMode="auto">
          <a:xfrm>
            <a:off x="123825" y="1547813"/>
            <a:ext cx="566738"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Microsoft YaHei"/>
                <a:ea typeface="Microsoft YaHei"/>
                <a:cs typeface="+mn-ea"/>
                <a:sym typeface="+mn-lt"/>
              </a:rPr>
              <a:t>产品介绍</a:t>
            </a:r>
          </a:p>
        </p:txBody>
      </p:sp>
      <p:sp>
        <p:nvSpPr>
          <p:cNvPr id="121" name="文本框 120"/>
          <p:cNvSpPr txBox="1"/>
          <p:nvPr/>
        </p:nvSpPr>
        <p:spPr>
          <a:xfrm>
            <a:off x="1055440" y="1556792"/>
            <a:ext cx="10307781" cy="128990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数达营销产品依托中国联通的海量数据以及大数据处理能力，在确保用户数据隐私安全的前提下，通过对数据的深入挖掘、对行业的深度研究、对渠道的资源整合，为各类企业客户优化营销策略，提供触达渠道，达到降低营销成本，提高营销效果，增强市场竞争力的目的。</a:t>
            </a:r>
          </a:p>
        </p:txBody>
      </p:sp>
      <p:sp>
        <p:nvSpPr>
          <p:cNvPr id="15" name="矩形 20"/>
          <p:cNvSpPr>
            <a:spLocks noChangeArrowheads="1"/>
          </p:cNvSpPr>
          <p:nvPr/>
        </p:nvSpPr>
        <p:spPr bwMode="auto">
          <a:xfrm>
            <a:off x="106363" y="4227739"/>
            <a:ext cx="56673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Microsoft YaHei"/>
                <a:ea typeface="Microsoft YaHei"/>
                <a:cs typeface="+mn-ea"/>
                <a:sym typeface="+mn-lt"/>
              </a:rPr>
              <a:t>目标客户</a:t>
            </a:r>
          </a:p>
        </p:txBody>
      </p:sp>
      <p:grpSp>
        <p:nvGrpSpPr>
          <p:cNvPr id="16" name="组合 15"/>
          <p:cNvGrpSpPr/>
          <p:nvPr/>
        </p:nvGrpSpPr>
        <p:grpSpPr>
          <a:xfrm>
            <a:off x="869683" y="3284984"/>
            <a:ext cx="10880588" cy="3258257"/>
            <a:chOff x="674960" y="2315422"/>
            <a:chExt cx="10880588" cy="3258257"/>
          </a:xfrm>
        </p:grpSpPr>
        <p:sp>
          <p:nvSpPr>
            <p:cNvPr id="17" name="矩形 16"/>
            <p:cNvSpPr/>
            <p:nvPr/>
          </p:nvSpPr>
          <p:spPr>
            <a:xfrm>
              <a:off x="680754" y="3445773"/>
              <a:ext cx="10874794" cy="468000"/>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18" name="矩形 17"/>
            <p:cNvSpPr/>
            <p:nvPr/>
          </p:nvSpPr>
          <p:spPr>
            <a:xfrm>
              <a:off x="674960" y="4001735"/>
              <a:ext cx="10874794" cy="468000"/>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19" name="矩形 18"/>
            <p:cNvSpPr/>
            <p:nvPr/>
          </p:nvSpPr>
          <p:spPr>
            <a:xfrm>
              <a:off x="674960" y="4542457"/>
              <a:ext cx="10874794" cy="468000"/>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20" name="矩形 19"/>
            <p:cNvSpPr/>
            <p:nvPr/>
          </p:nvSpPr>
          <p:spPr>
            <a:xfrm>
              <a:off x="674960" y="5089726"/>
              <a:ext cx="10874794" cy="468000"/>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Microsoft YaHei"/>
                <a:ea typeface="Microsoft YaHei"/>
                <a:cs typeface="+mn-ea"/>
                <a:sym typeface="+mn-lt"/>
              </a:endParaRPr>
            </a:p>
          </p:txBody>
        </p:sp>
        <p:sp>
          <p:nvSpPr>
            <p:cNvPr id="21" name="矩形 20"/>
            <p:cNvSpPr/>
            <p:nvPr/>
          </p:nvSpPr>
          <p:spPr>
            <a:xfrm>
              <a:off x="680754" y="2897669"/>
              <a:ext cx="10874794" cy="468000"/>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22" name="í$1îḓe"/>
            <p:cNvSpPr/>
            <p:nvPr/>
          </p:nvSpPr>
          <p:spPr>
            <a:xfrm>
              <a:off x="680754" y="2315422"/>
              <a:ext cx="2896438" cy="494999"/>
            </a:xfrm>
            <a:prstGeom prst="rect">
              <a:avLst/>
            </a:prstGeom>
            <a:solidFill>
              <a:srgbClr val="C00000"/>
            </a:solidFill>
            <a:ln w="12700">
              <a:miter lim="400000"/>
            </a:ln>
          </p:spPr>
          <p:txBody>
            <a:bodyPr wrap="none" lIns="90000" tIns="46800" rIns="90000" bIns="4680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Microsoft YaHei"/>
                  <a:ea typeface="Microsoft YaHei"/>
                  <a:cs typeface="+mn-ea"/>
                  <a:sym typeface="+mn-lt"/>
                </a:rPr>
                <a:t>客户行业</a:t>
              </a:r>
              <a:endParaRPr kumimoji="0" lang="en-US" sz="20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23" name="îşľîḍe"/>
            <p:cNvSpPr/>
            <p:nvPr/>
          </p:nvSpPr>
          <p:spPr>
            <a:xfrm>
              <a:off x="3802479" y="2315422"/>
              <a:ext cx="3962400" cy="494999"/>
            </a:xfrm>
            <a:prstGeom prst="rect">
              <a:avLst/>
            </a:prstGeom>
            <a:solidFill>
              <a:srgbClr val="C00000"/>
            </a:solidFill>
            <a:ln w="12700">
              <a:miter lim="400000"/>
            </a:ln>
          </p:spPr>
          <p:txBody>
            <a:bodyPr wrap="none" lIns="90000" tIns="46800" rIns="90000" bIns="4680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Microsoft YaHei"/>
                  <a:ea typeface="Microsoft YaHei"/>
                  <a:cs typeface="+mn-ea"/>
                  <a:sym typeface="+mn-lt"/>
                </a:rPr>
                <a:t>应用场景</a:t>
              </a:r>
              <a:endParaRPr kumimoji="0" lang="en-US" altLang="zh-CN" sz="20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24" name="îṣľïdè"/>
            <p:cNvSpPr/>
            <p:nvPr/>
          </p:nvSpPr>
          <p:spPr>
            <a:xfrm>
              <a:off x="7995113" y="2315422"/>
              <a:ext cx="3560435" cy="494999"/>
            </a:xfrm>
            <a:prstGeom prst="rect">
              <a:avLst/>
            </a:prstGeom>
            <a:solidFill>
              <a:srgbClr val="C00000"/>
            </a:solidFill>
            <a:ln w="12700">
              <a:miter lim="400000"/>
            </a:ln>
          </p:spPr>
          <p:txBody>
            <a:bodyPr wrap="none" lIns="90000" tIns="46800" rIns="90000" bIns="46800" anchor="ct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Microsoft YaHei"/>
                  <a:ea typeface="Microsoft YaHei"/>
                  <a:cs typeface="+mn-ea"/>
                  <a:sym typeface="+mn-lt"/>
                </a:rPr>
                <a:t>对应决策人</a:t>
              </a:r>
              <a:endParaRPr kumimoji="0" lang="en-US" altLang="zh-CN" sz="2000" b="0"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grpSp>
          <p:nvGrpSpPr>
            <p:cNvPr id="25" name="组合 74"/>
            <p:cNvGrpSpPr/>
            <p:nvPr/>
          </p:nvGrpSpPr>
          <p:grpSpPr>
            <a:xfrm>
              <a:off x="711546" y="2889391"/>
              <a:ext cx="3549760" cy="477829"/>
              <a:chOff x="659433" y="2726960"/>
              <a:chExt cx="3549760" cy="477829"/>
            </a:xfrm>
          </p:grpSpPr>
          <p:sp>
            <p:nvSpPr>
              <p:cNvPr id="72" name="iṣlíďê"/>
              <p:cNvSpPr/>
              <p:nvPr/>
            </p:nvSpPr>
            <p:spPr>
              <a:xfrm>
                <a:off x="659433" y="2863380"/>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square" lIns="91440" tIns="45720" rIns="91440" bIns="45720">
                <a:noAutofit/>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73" name="iṥ1íḋê"/>
              <p:cNvSpPr/>
              <p:nvPr/>
            </p:nvSpPr>
            <p:spPr>
              <a:xfrm>
                <a:off x="854906" y="2726960"/>
                <a:ext cx="3354287"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金融行业</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26" name="组合 75"/>
            <p:cNvGrpSpPr/>
            <p:nvPr/>
          </p:nvGrpSpPr>
          <p:grpSpPr>
            <a:xfrm>
              <a:off x="711546" y="3441006"/>
              <a:ext cx="3549760" cy="477829"/>
              <a:chOff x="659433" y="3283876"/>
              <a:chExt cx="3549760" cy="477829"/>
            </a:xfrm>
          </p:grpSpPr>
          <p:sp>
            <p:nvSpPr>
              <p:cNvPr id="70" name="iṩľîḓe"/>
              <p:cNvSpPr/>
              <p:nvPr/>
            </p:nvSpPr>
            <p:spPr>
              <a:xfrm>
                <a:off x="659433" y="3420296"/>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71" name="íṡlïḍê"/>
              <p:cNvSpPr/>
              <p:nvPr/>
            </p:nvSpPr>
            <p:spPr>
              <a:xfrm>
                <a:off x="854906" y="3283876"/>
                <a:ext cx="3354287"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保险行业</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28" name="组合 76"/>
            <p:cNvGrpSpPr/>
            <p:nvPr/>
          </p:nvGrpSpPr>
          <p:grpSpPr>
            <a:xfrm>
              <a:off x="711546" y="4007861"/>
              <a:ext cx="3549760" cy="477829"/>
              <a:chOff x="659433" y="3840792"/>
              <a:chExt cx="3549760" cy="477829"/>
            </a:xfrm>
          </p:grpSpPr>
          <p:sp>
            <p:nvSpPr>
              <p:cNvPr id="68" name="ïṧļídé"/>
              <p:cNvSpPr/>
              <p:nvPr/>
            </p:nvSpPr>
            <p:spPr>
              <a:xfrm>
                <a:off x="659433" y="3977212"/>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69" name="ïŝļïḋê"/>
              <p:cNvSpPr/>
              <p:nvPr/>
            </p:nvSpPr>
            <p:spPr>
              <a:xfrm>
                <a:off x="854906" y="3840792"/>
                <a:ext cx="3354287"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汽车行业</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29" name="组合 77"/>
            <p:cNvGrpSpPr/>
            <p:nvPr/>
          </p:nvGrpSpPr>
          <p:grpSpPr>
            <a:xfrm>
              <a:off x="711546" y="4528996"/>
              <a:ext cx="3549760" cy="477829"/>
              <a:chOff x="659433" y="4397708"/>
              <a:chExt cx="3549760" cy="477829"/>
            </a:xfrm>
          </p:grpSpPr>
          <p:sp>
            <p:nvSpPr>
              <p:cNvPr id="66" name="íśḷïḍê"/>
              <p:cNvSpPr/>
              <p:nvPr/>
            </p:nvSpPr>
            <p:spPr>
              <a:xfrm>
                <a:off x="659433" y="4534128"/>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67" name="ïṣḷîde"/>
              <p:cNvSpPr/>
              <p:nvPr/>
            </p:nvSpPr>
            <p:spPr>
              <a:xfrm>
                <a:off x="854906" y="4397708"/>
                <a:ext cx="3354287"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房产行业</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30" name="组合 78"/>
            <p:cNvGrpSpPr/>
            <p:nvPr/>
          </p:nvGrpSpPr>
          <p:grpSpPr>
            <a:xfrm>
              <a:off x="711546" y="5095850"/>
              <a:ext cx="3549760" cy="477829"/>
              <a:chOff x="659433" y="4954623"/>
              <a:chExt cx="3549760" cy="477829"/>
            </a:xfrm>
          </p:grpSpPr>
          <p:sp>
            <p:nvSpPr>
              <p:cNvPr id="64" name="ïṩļîḓe"/>
              <p:cNvSpPr/>
              <p:nvPr/>
            </p:nvSpPr>
            <p:spPr>
              <a:xfrm>
                <a:off x="659433" y="5091043"/>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65" name="iś1íḑe"/>
              <p:cNvSpPr/>
              <p:nvPr/>
            </p:nvSpPr>
            <p:spPr>
              <a:xfrm>
                <a:off x="854906" y="4954623"/>
                <a:ext cx="3354287"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教育行业</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31" name="组合 79"/>
            <p:cNvGrpSpPr/>
            <p:nvPr/>
          </p:nvGrpSpPr>
          <p:grpSpPr>
            <a:xfrm>
              <a:off x="3796357" y="2889391"/>
              <a:ext cx="3968522" cy="477829"/>
              <a:chOff x="3784000" y="2717239"/>
              <a:chExt cx="3968522" cy="477829"/>
            </a:xfrm>
          </p:grpSpPr>
          <p:sp>
            <p:nvSpPr>
              <p:cNvPr id="62" name="ï$ḷîḑê"/>
              <p:cNvSpPr/>
              <p:nvPr/>
            </p:nvSpPr>
            <p:spPr>
              <a:xfrm>
                <a:off x="3784000" y="2863380"/>
                <a:ext cx="205139" cy="1080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63" name="íś1iḋê"/>
              <p:cNvSpPr/>
              <p:nvPr/>
            </p:nvSpPr>
            <p:spPr>
              <a:xfrm>
                <a:off x="3994884" y="2717239"/>
                <a:ext cx="3757638"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银行、互联网金融、征信机构等开卡、贷款、理财服务</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32" name="组合 80"/>
            <p:cNvGrpSpPr/>
            <p:nvPr/>
          </p:nvGrpSpPr>
          <p:grpSpPr>
            <a:xfrm>
              <a:off x="3796357" y="3441006"/>
              <a:ext cx="3603164" cy="477829"/>
              <a:chOff x="3784000" y="3436599"/>
              <a:chExt cx="3603164" cy="477829"/>
            </a:xfrm>
          </p:grpSpPr>
          <p:sp>
            <p:nvSpPr>
              <p:cNvPr id="60" name="iṥľiḋe"/>
              <p:cNvSpPr/>
              <p:nvPr/>
            </p:nvSpPr>
            <p:spPr>
              <a:xfrm>
                <a:off x="3784000" y="3562700"/>
                <a:ext cx="205139" cy="1080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61" name="iŝlídè"/>
              <p:cNvSpPr/>
              <p:nvPr/>
            </p:nvSpPr>
            <p:spPr>
              <a:xfrm>
                <a:off x="4043605" y="3436599"/>
                <a:ext cx="3343559"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各大保险公司业务</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33" name="组合 81"/>
            <p:cNvGrpSpPr/>
            <p:nvPr/>
          </p:nvGrpSpPr>
          <p:grpSpPr>
            <a:xfrm>
              <a:off x="3796357" y="4007861"/>
              <a:ext cx="3962400" cy="477829"/>
              <a:chOff x="3784000" y="4238413"/>
              <a:chExt cx="3962400" cy="477829"/>
            </a:xfrm>
          </p:grpSpPr>
          <p:sp>
            <p:nvSpPr>
              <p:cNvPr id="58" name="íš1ïḑè"/>
              <p:cNvSpPr/>
              <p:nvPr/>
            </p:nvSpPr>
            <p:spPr>
              <a:xfrm>
                <a:off x="3784000" y="4366841"/>
                <a:ext cx="205139" cy="1080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59" name="îṧľiḍê"/>
              <p:cNvSpPr/>
              <p:nvPr/>
            </p:nvSpPr>
            <p:spPr>
              <a:xfrm>
                <a:off x="3994884" y="4238413"/>
                <a:ext cx="3751516"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汽车品牌公司、车展等的汽车销售， </a:t>
                </a:r>
                <a:r>
                  <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4S</a:t>
                </a: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店车辆保养服务</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34" name="组合 82"/>
            <p:cNvGrpSpPr/>
            <p:nvPr/>
          </p:nvGrpSpPr>
          <p:grpSpPr>
            <a:xfrm>
              <a:off x="3796357" y="4528996"/>
              <a:ext cx="3962400" cy="477829"/>
              <a:chOff x="3790122" y="4885473"/>
              <a:chExt cx="3962400" cy="477829"/>
            </a:xfrm>
          </p:grpSpPr>
          <p:sp>
            <p:nvSpPr>
              <p:cNvPr id="56" name="ïšḻidê"/>
              <p:cNvSpPr/>
              <p:nvPr/>
            </p:nvSpPr>
            <p:spPr>
              <a:xfrm>
                <a:off x="3790122" y="5047649"/>
                <a:ext cx="205139" cy="1080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57" name="ïSḻîḍe"/>
              <p:cNvSpPr/>
              <p:nvPr/>
            </p:nvSpPr>
            <p:spPr>
              <a:xfrm>
                <a:off x="3994884" y="4885473"/>
                <a:ext cx="3757638"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房地产商、房产中介、房产网站等的房屋买卖和租赁业务</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35" name="组合 83"/>
            <p:cNvGrpSpPr/>
            <p:nvPr/>
          </p:nvGrpSpPr>
          <p:grpSpPr>
            <a:xfrm>
              <a:off x="3796357" y="5095850"/>
              <a:ext cx="3539032" cy="477829"/>
              <a:chOff x="4327340" y="4954623"/>
              <a:chExt cx="3539032" cy="477829"/>
            </a:xfrm>
          </p:grpSpPr>
          <p:sp>
            <p:nvSpPr>
              <p:cNvPr id="51" name="iš1îḍe"/>
              <p:cNvSpPr/>
              <p:nvPr/>
            </p:nvSpPr>
            <p:spPr>
              <a:xfrm>
                <a:off x="4327340" y="5091043"/>
                <a:ext cx="205139" cy="1080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52" name="ïṣ1ídé"/>
              <p:cNvSpPr/>
              <p:nvPr/>
            </p:nvSpPr>
            <p:spPr>
              <a:xfrm>
                <a:off x="4522813" y="4954623"/>
                <a:ext cx="3343559"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各类教育机构的培训课程销售</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36" name="组合 84"/>
            <p:cNvGrpSpPr/>
            <p:nvPr/>
          </p:nvGrpSpPr>
          <p:grpSpPr>
            <a:xfrm>
              <a:off x="8007604" y="2889391"/>
              <a:ext cx="3547944" cy="477829"/>
              <a:chOff x="7995247" y="2726960"/>
              <a:chExt cx="3547944" cy="477829"/>
            </a:xfrm>
          </p:grpSpPr>
          <p:sp>
            <p:nvSpPr>
              <p:cNvPr id="49" name="îṩḷídé"/>
              <p:cNvSpPr/>
              <p:nvPr/>
            </p:nvSpPr>
            <p:spPr>
              <a:xfrm>
                <a:off x="7995247" y="2863380"/>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50" name="ïSļíḋé"/>
              <p:cNvSpPr/>
              <p:nvPr/>
            </p:nvSpPr>
            <p:spPr>
              <a:xfrm>
                <a:off x="8190720" y="2726960"/>
                <a:ext cx="3352471"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信用卡部、信贷部、个人金融、电子金融部、财富管理部、资产管理部负责人、</a:t>
                </a:r>
                <a:endParaRPr kumimoji="0" 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37" name="组合 85"/>
            <p:cNvGrpSpPr/>
            <p:nvPr/>
          </p:nvGrpSpPr>
          <p:grpSpPr>
            <a:xfrm>
              <a:off x="8007604" y="3441006"/>
              <a:ext cx="3547944" cy="477829"/>
              <a:chOff x="7995247" y="3283876"/>
              <a:chExt cx="3547944" cy="477829"/>
            </a:xfrm>
          </p:grpSpPr>
          <p:sp>
            <p:nvSpPr>
              <p:cNvPr id="47" name="ïṥļîḍè"/>
              <p:cNvSpPr/>
              <p:nvPr/>
            </p:nvSpPr>
            <p:spPr>
              <a:xfrm>
                <a:off x="7995247" y="3420296"/>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48" name="íśliďè"/>
              <p:cNvSpPr/>
              <p:nvPr/>
            </p:nvSpPr>
            <p:spPr>
              <a:xfrm>
                <a:off x="8190720" y="3283876"/>
                <a:ext cx="3352471"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个险客户部、车险客户部、寿险客户部负责人</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38" name="组合 86"/>
            <p:cNvGrpSpPr/>
            <p:nvPr/>
          </p:nvGrpSpPr>
          <p:grpSpPr>
            <a:xfrm>
              <a:off x="8007604" y="4007861"/>
              <a:ext cx="3547944" cy="477829"/>
              <a:chOff x="7995247" y="3840792"/>
              <a:chExt cx="3547944" cy="477829"/>
            </a:xfrm>
          </p:grpSpPr>
          <p:sp>
            <p:nvSpPr>
              <p:cNvPr id="45" name="íšļiḑé"/>
              <p:cNvSpPr/>
              <p:nvPr/>
            </p:nvSpPr>
            <p:spPr>
              <a:xfrm>
                <a:off x="7995247" y="3977212"/>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46" name="i$ļiďê"/>
              <p:cNvSpPr/>
              <p:nvPr/>
            </p:nvSpPr>
            <p:spPr>
              <a:xfrm>
                <a:off x="8190720" y="3840792"/>
                <a:ext cx="3352471"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市场营销部、商务部负责人</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39" name="组合 87"/>
            <p:cNvGrpSpPr/>
            <p:nvPr/>
          </p:nvGrpSpPr>
          <p:grpSpPr>
            <a:xfrm>
              <a:off x="8007604" y="5095850"/>
              <a:ext cx="3547944" cy="477829"/>
              <a:chOff x="7995247" y="4397708"/>
              <a:chExt cx="3547944" cy="477829"/>
            </a:xfrm>
          </p:grpSpPr>
          <p:sp>
            <p:nvSpPr>
              <p:cNvPr id="43" name="îşḻïḍè"/>
              <p:cNvSpPr/>
              <p:nvPr/>
            </p:nvSpPr>
            <p:spPr>
              <a:xfrm>
                <a:off x="7995247" y="4534128"/>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44" name="íSļïdè"/>
              <p:cNvSpPr/>
              <p:nvPr/>
            </p:nvSpPr>
            <p:spPr>
              <a:xfrm>
                <a:off x="8190720" y="4397708"/>
                <a:ext cx="3352471"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市场营销部、商务部负责人</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nvGrpSpPr>
            <p:cNvPr id="40" name="组合 88"/>
            <p:cNvGrpSpPr/>
            <p:nvPr/>
          </p:nvGrpSpPr>
          <p:grpSpPr>
            <a:xfrm>
              <a:off x="8007604" y="4528996"/>
              <a:ext cx="3547944" cy="477829"/>
              <a:chOff x="7995247" y="4954623"/>
              <a:chExt cx="3547944" cy="477829"/>
            </a:xfrm>
          </p:grpSpPr>
          <p:sp>
            <p:nvSpPr>
              <p:cNvPr id="41" name="iṥľiḓe"/>
              <p:cNvSpPr/>
              <p:nvPr/>
            </p:nvSpPr>
            <p:spPr>
              <a:xfrm>
                <a:off x="7995247" y="5091043"/>
                <a:ext cx="205139" cy="108000"/>
              </a:xfrm>
              <a:prstGeom prst="rect">
                <a:avLst/>
              </a:prstGeom>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hueOff val="0"/>
                      <a:satOff val="0"/>
                      <a:lumOff val="0"/>
                      <a:alphaOff val="0"/>
                    </a:prstClr>
                  </a:solidFill>
                  <a:effectLst/>
                  <a:uLnTx/>
                  <a:uFillTx/>
                  <a:latin typeface="Microsoft YaHei"/>
                  <a:ea typeface="Microsoft YaHei"/>
                  <a:cs typeface="+mn-ea"/>
                  <a:sym typeface="+mn-lt"/>
                </a:endParaRPr>
              </a:p>
            </p:txBody>
          </p:sp>
          <p:sp>
            <p:nvSpPr>
              <p:cNvPr id="42" name="îṥļíďe"/>
              <p:cNvSpPr/>
              <p:nvPr/>
            </p:nvSpPr>
            <p:spPr>
              <a:xfrm>
                <a:off x="8190720" y="4954623"/>
                <a:ext cx="3352471" cy="477829"/>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45720" rIns="91440" bIns="45720" numCol="1" spcCol="1270" anchor="ctr" anchorCtr="0">
                <a:norm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Microsoft YaHei"/>
                    <a:ea typeface="Microsoft YaHei"/>
                    <a:cs typeface="+mn-ea"/>
                    <a:sym typeface="+mn-lt"/>
                  </a:rPr>
                  <a:t>市场营销部、商务部负责人</a:t>
                </a:r>
                <a:endParaRPr kumimoji="0" lang="en-US" altLang="zh-CN" sz="12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grpSp>
    </p:spTree>
    <p:extLst>
      <p:ext uri="{BB962C8B-B14F-4D97-AF65-F5344CB8AC3E}">
        <p14:creationId xmlns:p14="http://schemas.microsoft.com/office/powerpoint/2010/main" xmlns="" val="2453978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a:extLst>
              <a:ext uri="{FF2B5EF4-FFF2-40B4-BE49-F238E27FC236}">
                <a16:creationId xmlns="" xmlns:a16="http://schemas.microsoft.com/office/drawing/2014/main" id="{CD605951-005F-40A1-8ED9-A910ECC7C5C5}"/>
              </a:ext>
            </a:extLst>
          </p:cNvPr>
          <p:cNvGrpSpPr/>
          <p:nvPr/>
        </p:nvGrpSpPr>
        <p:grpSpPr>
          <a:xfrm>
            <a:off x="479376" y="1628800"/>
            <a:ext cx="4760465" cy="3960440"/>
            <a:chOff x="623392" y="1916832"/>
            <a:chExt cx="3508305" cy="2918713"/>
          </a:xfrm>
        </p:grpSpPr>
        <p:pic>
          <p:nvPicPr>
            <p:cNvPr id="3" name="图片 2">
              <a:extLst>
                <a:ext uri="{FF2B5EF4-FFF2-40B4-BE49-F238E27FC236}">
                  <a16:creationId xmlns="" xmlns:a16="http://schemas.microsoft.com/office/drawing/2014/main" id="{37769C8B-067D-4170-902B-2A7A4453B6F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23392" y="1916832"/>
              <a:ext cx="3379763" cy="2918713"/>
            </a:xfrm>
            <a:prstGeom prst="rect">
              <a:avLst/>
            </a:prstGeom>
          </p:spPr>
        </p:pic>
        <p:sp>
          <p:nvSpPr>
            <p:cNvPr id="4" name="文本框 3">
              <a:extLst>
                <a:ext uri="{FF2B5EF4-FFF2-40B4-BE49-F238E27FC236}">
                  <a16:creationId xmlns="" xmlns:a16="http://schemas.microsoft.com/office/drawing/2014/main" id="{FB18C630-CF26-4BC3-AB6A-C03D08123F4D}"/>
                </a:ext>
              </a:extLst>
            </p:cNvPr>
            <p:cNvSpPr txBox="1"/>
            <p:nvPr/>
          </p:nvSpPr>
          <p:spPr>
            <a:xfrm>
              <a:off x="2999656" y="2420888"/>
              <a:ext cx="1132041" cy="276999"/>
            </a:xfrm>
            <a:prstGeom prst="rect">
              <a:avLst/>
            </a:prstGeom>
            <a:noFill/>
          </p:spPr>
          <p:txBody>
            <a:bodyPr wrap="none" rtlCol="0">
              <a:spAutoFit/>
            </a:bodyPr>
            <a:lstStyle/>
            <a:p>
              <a:r>
                <a:rPr lang="zh-CN" altLang="en-US" sz="1200" b="1" dirty="0">
                  <a:solidFill>
                    <a:srgbClr val="548235"/>
                  </a:solidFill>
                </a:rPr>
                <a:t>呼通率：</a:t>
              </a:r>
              <a:r>
                <a:rPr lang="en-US" altLang="zh-CN" sz="1200" b="1" dirty="0">
                  <a:solidFill>
                    <a:srgbClr val="548235"/>
                  </a:solidFill>
                </a:rPr>
                <a:t>68%</a:t>
              </a:r>
              <a:endParaRPr lang="zh-CN" altLang="en-US" sz="1200" b="1" dirty="0">
                <a:solidFill>
                  <a:srgbClr val="548235"/>
                </a:solidFill>
              </a:endParaRPr>
            </a:p>
          </p:txBody>
        </p:sp>
        <p:sp>
          <p:nvSpPr>
            <p:cNvPr id="5" name="文本框 4">
              <a:extLst>
                <a:ext uri="{FF2B5EF4-FFF2-40B4-BE49-F238E27FC236}">
                  <a16:creationId xmlns="" xmlns:a16="http://schemas.microsoft.com/office/drawing/2014/main" id="{EAEF39F1-8E37-4872-B5A8-01D65C18A03F}"/>
                </a:ext>
              </a:extLst>
            </p:cNvPr>
            <p:cNvSpPr txBox="1"/>
            <p:nvPr/>
          </p:nvSpPr>
          <p:spPr>
            <a:xfrm>
              <a:off x="2711624" y="3102454"/>
              <a:ext cx="1175322" cy="276999"/>
            </a:xfrm>
            <a:prstGeom prst="rect">
              <a:avLst/>
            </a:prstGeom>
            <a:noFill/>
          </p:spPr>
          <p:txBody>
            <a:bodyPr wrap="none" rtlCol="0">
              <a:spAutoFit/>
            </a:bodyPr>
            <a:lstStyle/>
            <a:p>
              <a:r>
                <a:rPr lang="zh-CN" altLang="en-US" sz="1200" b="1" dirty="0">
                  <a:solidFill>
                    <a:srgbClr val="0070C0"/>
                  </a:solidFill>
                </a:rPr>
                <a:t>意向率：</a:t>
              </a:r>
              <a:r>
                <a:rPr lang="en-US" altLang="zh-CN" sz="1200" b="1" dirty="0">
                  <a:solidFill>
                    <a:srgbClr val="0070C0"/>
                  </a:solidFill>
                </a:rPr>
                <a:t>5.4%</a:t>
              </a:r>
              <a:endParaRPr lang="zh-CN" altLang="en-US" sz="1200" b="1" dirty="0">
                <a:solidFill>
                  <a:srgbClr val="0070C0"/>
                </a:solidFill>
              </a:endParaRPr>
            </a:p>
          </p:txBody>
        </p:sp>
        <p:sp>
          <p:nvSpPr>
            <p:cNvPr id="6" name="文本框 5">
              <a:extLst>
                <a:ext uri="{FF2B5EF4-FFF2-40B4-BE49-F238E27FC236}">
                  <a16:creationId xmlns="" xmlns:a16="http://schemas.microsoft.com/office/drawing/2014/main" id="{7961EB7B-A65B-4B14-ADF1-ED2544E99B0E}"/>
                </a:ext>
              </a:extLst>
            </p:cNvPr>
            <p:cNvSpPr txBox="1"/>
            <p:nvPr/>
          </p:nvSpPr>
          <p:spPr>
            <a:xfrm>
              <a:off x="2390354" y="3692000"/>
              <a:ext cx="1191352" cy="276999"/>
            </a:xfrm>
            <a:prstGeom prst="rect">
              <a:avLst/>
            </a:prstGeom>
            <a:noFill/>
          </p:spPr>
          <p:txBody>
            <a:bodyPr wrap="none" rtlCol="0">
              <a:spAutoFit/>
            </a:bodyPr>
            <a:lstStyle/>
            <a:p>
              <a:r>
                <a:rPr lang="zh-CN" altLang="en-US" sz="1200" b="1" dirty="0">
                  <a:solidFill>
                    <a:srgbClr val="7030A0"/>
                  </a:solidFill>
                </a:rPr>
                <a:t>预约看房：</a:t>
              </a:r>
              <a:r>
                <a:rPr lang="en-US" altLang="zh-CN" sz="1200" b="1" dirty="0">
                  <a:solidFill>
                    <a:srgbClr val="7030A0"/>
                  </a:solidFill>
                </a:rPr>
                <a:t>3%</a:t>
              </a:r>
              <a:endParaRPr lang="zh-CN" altLang="en-US" sz="1200" b="1" dirty="0">
                <a:solidFill>
                  <a:srgbClr val="7030A0"/>
                </a:solidFill>
              </a:endParaRPr>
            </a:p>
          </p:txBody>
        </p:sp>
        <p:sp>
          <p:nvSpPr>
            <p:cNvPr id="7" name="文本框 6">
              <a:extLst>
                <a:ext uri="{FF2B5EF4-FFF2-40B4-BE49-F238E27FC236}">
                  <a16:creationId xmlns="" xmlns:a16="http://schemas.microsoft.com/office/drawing/2014/main" id="{F8058ABD-01DD-4B2F-9383-AD56F32FE449}"/>
                </a:ext>
              </a:extLst>
            </p:cNvPr>
            <p:cNvSpPr txBox="1"/>
            <p:nvPr/>
          </p:nvSpPr>
          <p:spPr>
            <a:xfrm>
              <a:off x="2063552" y="4149080"/>
              <a:ext cx="1936749" cy="646331"/>
            </a:xfrm>
            <a:prstGeom prst="rect">
              <a:avLst/>
            </a:prstGeom>
            <a:noFill/>
          </p:spPr>
          <p:txBody>
            <a:bodyPr wrap="none" rtlCol="0">
              <a:spAutoFit/>
            </a:bodyPr>
            <a:lstStyle/>
            <a:p>
              <a:r>
                <a:rPr lang="zh-CN" altLang="en-US" sz="1200" b="1" dirty="0">
                  <a:solidFill>
                    <a:srgbClr val="C00000"/>
                  </a:solidFill>
                </a:rPr>
                <a:t>签约率：</a:t>
              </a:r>
              <a:r>
                <a:rPr lang="en-US" altLang="zh-CN" sz="1200" b="1" dirty="0">
                  <a:solidFill>
                    <a:srgbClr val="C00000"/>
                  </a:solidFill>
                </a:rPr>
                <a:t>0.12%</a:t>
              </a:r>
            </a:p>
            <a:p>
              <a:r>
                <a:rPr lang="en-US" altLang="zh-CN" sz="1200" b="1" dirty="0">
                  <a:solidFill>
                    <a:srgbClr val="C00000"/>
                  </a:solidFill>
                </a:rPr>
                <a:t>             </a:t>
              </a:r>
              <a:r>
                <a:rPr lang="zh-CN" altLang="en-US" sz="1200" b="1" dirty="0">
                  <a:solidFill>
                    <a:srgbClr val="C00000"/>
                  </a:solidFill>
                </a:rPr>
                <a:t>共签约</a:t>
              </a:r>
              <a:r>
                <a:rPr lang="en-US" altLang="zh-CN" sz="1200" b="1" dirty="0">
                  <a:solidFill>
                    <a:srgbClr val="C00000"/>
                  </a:solidFill>
                </a:rPr>
                <a:t>4</a:t>
              </a:r>
              <a:r>
                <a:rPr lang="zh-CN" altLang="en-US" sz="1200" b="1" dirty="0">
                  <a:solidFill>
                    <a:srgbClr val="C00000"/>
                  </a:solidFill>
                </a:rPr>
                <a:t>套</a:t>
              </a:r>
              <a:endParaRPr lang="en-US" altLang="zh-CN" sz="1200" b="1" dirty="0">
                <a:solidFill>
                  <a:srgbClr val="C00000"/>
                </a:solidFill>
              </a:endParaRPr>
            </a:p>
            <a:p>
              <a:r>
                <a:rPr lang="zh-CN" altLang="en-US" sz="1200" b="1" dirty="0">
                  <a:solidFill>
                    <a:srgbClr val="C00000"/>
                  </a:solidFill>
                </a:rPr>
                <a:t>             总价约</a:t>
              </a:r>
              <a:r>
                <a:rPr lang="en-US" altLang="zh-CN" sz="1200" b="1" dirty="0">
                  <a:solidFill>
                    <a:srgbClr val="C00000"/>
                  </a:solidFill>
                </a:rPr>
                <a:t>1050</a:t>
              </a:r>
              <a:r>
                <a:rPr lang="zh-CN" altLang="en-US" sz="1200" b="1" dirty="0">
                  <a:solidFill>
                    <a:srgbClr val="C00000"/>
                  </a:solidFill>
                </a:rPr>
                <a:t>万元</a:t>
              </a:r>
            </a:p>
          </p:txBody>
        </p:sp>
      </p:grpSp>
      <p:cxnSp>
        <p:nvCxnSpPr>
          <p:cNvPr id="10" name="MH_Others_1">
            <a:extLst>
              <a:ext uri="{FF2B5EF4-FFF2-40B4-BE49-F238E27FC236}">
                <a16:creationId xmlns="" xmlns:a16="http://schemas.microsoft.com/office/drawing/2014/main" id="{93ABFCE0-E770-4880-8929-C6846823B1DC}"/>
              </a:ext>
            </a:extLst>
          </p:cNvPr>
          <p:cNvCxnSpPr>
            <a:cxnSpLocks noChangeShapeType="1"/>
          </p:cNvCxnSpPr>
          <p:nvPr>
            <p:custDataLst>
              <p:tags r:id="rId2"/>
            </p:custDataLst>
          </p:nvPr>
        </p:nvCxnSpPr>
        <p:spPr bwMode="auto">
          <a:xfrm>
            <a:off x="5231904" y="1484784"/>
            <a:ext cx="0" cy="4525271"/>
          </a:xfrm>
          <a:prstGeom prst="line">
            <a:avLst/>
          </a:prstGeom>
          <a:ln w="12700">
            <a:solidFill>
              <a:srgbClr val="D4000A"/>
            </a:solidFill>
          </a:ln>
          <a:extLst>
            <a:ext uri="{909E8E84-426E-40DD-AFC4-6F175D3DCCD1}">
              <a14:hiddenFill xmlns:a14="http://schemas.microsoft.com/office/drawing/2010/main" xmlns="">
                <a:noFill/>
              </a14:hiddenFill>
            </a:ext>
          </a:extLst>
        </p:spPr>
        <p:style>
          <a:lnRef idx="1">
            <a:schemeClr val="accent2"/>
          </a:lnRef>
          <a:fillRef idx="0">
            <a:schemeClr val="accent2"/>
          </a:fillRef>
          <a:effectRef idx="0">
            <a:schemeClr val="accent2"/>
          </a:effectRef>
          <a:fontRef idx="minor">
            <a:schemeClr val="tx1"/>
          </a:fontRef>
        </p:style>
      </p:cxnSp>
      <p:sp>
        <p:nvSpPr>
          <p:cNvPr id="12" name="矩形 11">
            <a:extLst>
              <a:ext uri="{FF2B5EF4-FFF2-40B4-BE49-F238E27FC236}">
                <a16:creationId xmlns="" xmlns:a16="http://schemas.microsoft.com/office/drawing/2014/main" id="{35E9958B-82E9-4DEB-92D2-C5F5C41233D6}"/>
              </a:ext>
            </a:extLst>
          </p:cNvPr>
          <p:cNvSpPr/>
          <p:nvPr/>
        </p:nvSpPr>
        <p:spPr>
          <a:xfrm>
            <a:off x="5447928" y="1340768"/>
            <a:ext cx="6264696" cy="4662815"/>
          </a:xfrm>
          <a:prstGeom prst="rect">
            <a:avLst/>
          </a:prstGeom>
        </p:spPr>
        <p:txBody>
          <a:bodyPr wrap="square">
            <a:spAutoFit/>
          </a:bodyPr>
          <a:lstStyle/>
          <a:p>
            <a:pPr>
              <a:lnSpc>
                <a:spcPct val="150000"/>
              </a:lnSpc>
            </a:pPr>
            <a:r>
              <a:rPr lang="zh-CN" altLang="en-US" b="1" dirty="0" smtClean="0">
                <a:latin typeface="+mn-ea"/>
              </a:rPr>
              <a:t>【客户】：某房地产公司</a:t>
            </a:r>
            <a:endParaRPr lang="en-US" altLang="zh-CN" b="1" dirty="0" smtClean="0">
              <a:latin typeface="+mn-ea"/>
            </a:endParaRPr>
          </a:p>
          <a:p>
            <a:pPr>
              <a:lnSpc>
                <a:spcPct val="150000"/>
              </a:lnSpc>
            </a:pPr>
            <a:r>
              <a:rPr lang="zh-CN" altLang="en-US" b="1" dirty="0" smtClean="0">
                <a:latin typeface="+mn-ea"/>
              </a:rPr>
              <a:t> 【营销成果】：</a:t>
            </a:r>
            <a:r>
              <a:rPr lang="zh-CN" altLang="en-US" dirty="0" smtClean="0">
                <a:latin typeface="+mn-ea"/>
              </a:rPr>
              <a:t>通过大数据筛选</a:t>
            </a:r>
            <a:r>
              <a:rPr lang="en-US" altLang="zh-CN" dirty="0" smtClean="0">
                <a:solidFill>
                  <a:srgbClr val="00B0F0"/>
                </a:solidFill>
                <a:latin typeface="+mn-ea"/>
              </a:rPr>
              <a:t>3350</a:t>
            </a:r>
            <a:r>
              <a:rPr lang="zh-CN" altLang="en-US" dirty="0" smtClean="0">
                <a:solidFill>
                  <a:srgbClr val="00B0F0"/>
                </a:solidFill>
                <a:latin typeface="+mn-ea"/>
              </a:rPr>
              <a:t>个</a:t>
            </a:r>
            <a:r>
              <a:rPr lang="zh-CN" altLang="en-US" dirty="0" smtClean="0">
                <a:latin typeface="+mn-ea"/>
              </a:rPr>
              <a:t>精准营销目标用户</a:t>
            </a:r>
            <a:r>
              <a:rPr lang="zh-CN" altLang="en-US" dirty="0" smtClean="0">
                <a:solidFill>
                  <a:srgbClr val="00B0F0"/>
                </a:solidFill>
                <a:latin typeface="+mn-ea"/>
              </a:rPr>
              <a:t>，</a:t>
            </a:r>
            <a:r>
              <a:rPr lang="zh-CN" altLang="en-US" dirty="0" smtClean="0">
                <a:latin typeface="+mn-ea"/>
              </a:rPr>
              <a:t>帮助客户完成房产销售额</a:t>
            </a:r>
            <a:r>
              <a:rPr lang="en-US" altLang="zh-CN" dirty="0" smtClean="0">
                <a:latin typeface="+mn-ea"/>
              </a:rPr>
              <a:t>1050</a:t>
            </a:r>
            <a:r>
              <a:rPr lang="zh-CN" altLang="en-US" dirty="0">
                <a:latin typeface="+mn-ea"/>
              </a:rPr>
              <a:t>万元</a:t>
            </a:r>
            <a:endParaRPr lang="en-US" altLang="zh-CN" dirty="0">
              <a:latin typeface="+mn-ea"/>
            </a:endParaRPr>
          </a:p>
          <a:p>
            <a:pPr>
              <a:lnSpc>
                <a:spcPct val="150000"/>
              </a:lnSpc>
            </a:pPr>
            <a:r>
              <a:rPr lang="zh-CN" altLang="en-US" b="1" dirty="0" smtClean="0">
                <a:latin typeface="+mn-ea"/>
              </a:rPr>
              <a:t>【营销举措】：</a:t>
            </a:r>
            <a:endParaRPr lang="en-US" altLang="zh-CN" b="1" dirty="0" smtClean="0">
              <a:latin typeface="+mn-ea"/>
            </a:endParaRPr>
          </a:p>
          <a:p>
            <a:pPr>
              <a:lnSpc>
                <a:spcPct val="150000"/>
              </a:lnSpc>
              <a:buFont typeface="Wingdings" pitchFamily="2" charset="2"/>
              <a:buChar char="ü"/>
            </a:pPr>
            <a:r>
              <a:rPr lang="zh-CN" altLang="en-US" b="1" dirty="0" smtClean="0">
                <a:latin typeface="+mn-ea"/>
              </a:rPr>
              <a:t>建模很重要：</a:t>
            </a:r>
            <a:r>
              <a:rPr lang="zh-CN" altLang="en-US" dirty="0" smtClean="0">
                <a:latin typeface="+mn-ea"/>
              </a:rPr>
              <a:t>在</a:t>
            </a:r>
            <a:r>
              <a:rPr lang="zh-CN" altLang="en-US" dirty="0">
                <a:latin typeface="+mn-ea"/>
              </a:rPr>
              <a:t>销售过程中与客户反复沟通建模关键点，在</a:t>
            </a:r>
            <a:r>
              <a:rPr lang="en-US" altLang="zh-CN" dirty="0">
                <a:latin typeface="+mn-ea"/>
              </a:rPr>
              <a:t>APP</a:t>
            </a:r>
            <a:r>
              <a:rPr lang="zh-CN" altLang="en-US" dirty="0">
                <a:latin typeface="+mn-ea"/>
              </a:rPr>
              <a:t>、</a:t>
            </a:r>
            <a:r>
              <a:rPr lang="en-US" altLang="zh-CN" dirty="0">
                <a:latin typeface="+mn-ea"/>
              </a:rPr>
              <a:t>URL</a:t>
            </a:r>
            <a:r>
              <a:rPr lang="zh-CN" altLang="en-US" dirty="0">
                <a:latin typeface="+mn-ea"/>
              </a:rPr>
              <a:t>等花了大量时间进行论证，同时寻找已知目标群体进行样本分析，最终获取了相对准确的数据，客户进一步优化标签后追加下发数据。</a:t>
            </a:r>
            <a:endParaRPr lang="en-US" altLang="zh-CN" dirty="0">
              <a:latin typeface="+mn-ea"/>
            </a:endParaRPr>
          </a:p>
          <a:p>
            <a:pPr>
              <a:lnSpc>
                <a:spcPct val="150000"/>
              </a:lnSpc>
              <a:buFont typeface="Wingdings" pitchFamily="2" charset="2"/>
              <a:buChar char="ü"/>
            </a:pPr>
            <a:r>
              <a:rPr lang="zh-CN" altLang="en-US" b="1" dirty="0" smtClean="0">
                <a:latin typeface="+mn-ea"/>
              </a:rPr>
              <a:t>外呼演练很重要：</a:t>
            </a:r>
            <a:r>
              <a:rPr lang="zh-CN" altLang="en-US" dirty="0">
                <a:latin typeface="+mn-ea"/>
              </a:rPr>
              <a:t>协助客户进行外呼技巧培训，组织外呼员进行模拟演练，确保客户的外呼具有针对性</a:t>
            </a:r>
            <a:r>
              <a:rPr lang="zh-CN" altLang="en-US" dirty="0" smtClean="0">
                <a:latin typeface="+mn-ea"/>
              </a:rPr>
              <a:t>；提高成功率。</a:t>
            </a:r>
            <a:endParaRPr lang="en-US" altLang="zh-CN" dirty="0">
              <a:latin typeface="+mn-ea"/>
            </a:endParaRPr>
          </a:p>
          <a:p>
            <a:pPr>
              <a:lnSpc>
                <a:spcPct val="150000"/>
              </a:lnSpc>
            </a:pPr>
            <a:endParaRPr lang="zh-CN" altLang="en-US" dirty="0">
              <a:latin typeface="+mn-ea"/>
            </a:endParaRPr>
          </a:p>
        </p:txBody>
      </p:sp>
      <p:sp>
        <p:nvSpPr>
          <p:cNvPr id="13" name="矩形 12">
            <a:extLst>
              <a:ext uri="{FF2B5EF4-FFF2-40B4-BE49-F238E27FC236}">
                <a16:creationId xmlns="" xmlns:a16="http://schemas.microsoft.com/office/drawing/2014/main" id="{80692DA3-CE1F-4DE8-A671-D85105C126AE}"/>
              </a:ext>
            </a:extLst>
          </p:cNvPr>
          <p:cNvSpPr/>
          <p:nvPr/>
        </p:nvSpPr>
        <p:spPr>
          <a:xfrm>
            <a:off x="444110" y="332656"/>
            <a:ext cx="6968575" cy="523220"/>
          </a:xfrm>
          <a:prstGeom prst="rect">
            <a:avLst/>
          </a:prstGeom>
        </p:spPr>
        <p:txBody>
          <a:bodyPr wrap="none">
            <a:spAutoFit/>
          </a:bodyPr>
          <a:lstStyle/>
          <a:p>
            <a:pPr algn="ctr">
              <a:spcAft>
                <a:spcPts val="0"/>
              </a:spcAft>
            </a:pPr>
            <a:r>
              <a:rPr lang="en-US" altLang="zh-CN" sz="2800" b="1" kern="100" dirty="0" smtClean="0">
                <a:latin typeface="+mn-ea"/>
                <a:cs typeface="Times New Roman" panose="02020603050405020304" pitchFamily="18" charset="0"/>
              </a:rPr>
              <a:t>3.2.2  </a:t>
            </a:r>
            <a:r>
              <a:rPr lang="zh-CN" altLang="en-US" sz="2800" b="1" kern="100" dirty="0" smtClean="0">
                <a:latin typeface="+mn-ea"/>
                <a:cs typeface="Times New Roman" panose="02020603050405020304" pitchFamily="18" charset="0"/>
              </a:rPr>
              <a:t>明星产品</a:t>
            </a:r>
            <a:r>
              <a:rPr lang="en-US" altLang="zh-CN" sz="2800" b="1" kern="100" dirty="0" smtClean="0">
                <a:latin typeface="+mn-ea"/>
                <a:cs typeface="Times New Roman" panose="02020603050405020304" pitchFamily="18" charset="0"/>
              </a:rPr>
              <a:t>-</a:t>
            </a:r>
            <a:r>
              <a:rPr lang="zh-CN" altLang="en-US" sz="2800" b="1" kern="100" dirty="0" smtClean="0">
                <a:latin typeface="+mn-ea"/>
                <a:cs typeface="Times New Roman" panose="02020603050405020304" pitchFamily="18" charset="0"/>
              </a:rPr>
              <a:t>数</a:t>
            </a:r>
            <a:r>
              <a:rPr lang="zh-CN" altLang="en-US" sz="2800" b="1" kern="100" dirty="0">
                <a:latin typeface="+mn-ea"/>
                <a:cs typeface="Times New Roman" panose="02020603050405020304" pitchFamily="18" charset="0"/>
              </a:rPr>
              <a:t>达营销</a:t>
            </a:r>
            <a:r>
              <a:rPr lang="zh-CN" altLang="en-US" sz="2800" b="1" kern="100" dirty="0" smtClean="0">
                <a:latin typeface="+mn-ea"/>
                <a:cs typeface="Times New Roman" panose="02020603050405020304" pitchFamily="18" charset="0"/>
              </a:rPr>
              <a:t>案例分享</a:t>
            </a:r>
            <a:r>
              <a:rPr lang="en-US" altLang="zh-CN" sz="2800" b="1" kern="100" dirty="0" smtClean="0">
                <a:latin typeface="+mn-ea"/>
                <a:cs typeface="Times New Roman" panose="02020603050405020304" pitchFamily="18" charset="0"/>
              </a:rPr>
              <a:t>-</a:t>
            </a:r>
            <a:r>
              <a:rPr lang="zh-CN" altLang="zh-CN" sz="2800" b="1" kern="100" dirty="0">
                <a:latin typeface="+mn-ea"/>
                <a:cs typeface="Times New Roman" panose="02020603050405020304" pitchFamily="18" charset="0"/>
              </a:rPr>
              <a:t>房地产</a:t>
            </a:r>
            <a:endParaRPr lang="zh-CN" altLang="zh-CN" kern="100" dirty="0">
              <a:effectLst/>
              <a:latin typeface="+mn-ea"/>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xmlns="" val="1428860889"/>
              </p:ext>
            </p:extLst>
          </p:nvPr>
        </p:nvGraphicFramePr>
        <p:xfrm>
          <a:off x="3366865" y="5686705"/>
          <a:ext cx="1486930" cy="1045982"/>
        </p:xfrm>
        <a:graphic>
          <a:graphicData uri="http://schemas.openxmlformats.org/presentationml/2006/ole">
            <p:oleObj spid="_x0000_s2066" name="Document" showAsIcon="1" r:id="rId5" imgW="914400" imgH="765720" progId="Word.Document.12">
              <p:embed/>
            </p:oleObj>
          </a:graphicData>
        </a:graphic>
      </p:graphicFrame>
    </p:spTree>
    <p:extLst>
      <p:ext uri="{BB962C8B-B14F-4D97-AF65-F5344CB8AC3E}">
        <p14:creationId xmlns:p14="http://schemas.microsoft.com/office/powerpoint/2010/main" xmlns="" val="728641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a:extLst>
              <a:ext uri="{FF2B5EF4-FFF2-40B4-BE49-F238E27FC236}">
                <a16:creationId xmlns="" xmlns:a16="http://schemas.microsoft.com/office/drawing/2014/main" id="{CD605951-005F-40A1-8ED9-A910ECC7C5C5}"/>
              </a:ext>
            </a:extLst>
          </p:cNvPr>
          <p:cNvGrpSpPr/>
          <p:nvPr/>
        </p:nvGrpSpPr>
        <p:grpSpPr>
          <a:xfrm>
            <a:off x="479376" y="1628800"/>
            <a:ext cx="4586045" cy="3960440"/>
            <a:chOff x="623392" y="1916832"/>
            <a:chExt cx="3379763" cy="2918713"/>
          </a:xfrm>
        </p:grpSpPr>
        <p:pic>
          <p:nvPicPr>
            <p:cNvPr id="3" name="图片 2">
              <a:extLst>
                <a:ext uri="{FF2B5EF4-FFF2-40B4-BE49-F238E27FC236}">
                  <a16:creationId xmlns="" xmlns:a16="http://schemas.microsoft.com/office/drawing/2014/main" id="{37769C8B-067D-4170-902B-2A7A4453B6F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23392" y="1916832"/>
              <a:ext cx="3379763" cy="2918713"/>
            </a:xfrm>
            <a:prstGeom prst="rect">
              <a:avLst/>
            </a:prstGeom>
          </p:spPr>
        </p:pic>
        <p:sp>
          <p:nvSpPr>
            <p:cNvPr id="4" name="文本框 3">
              <a:extLst>
                <a:ext uri="{FF2B5EF4-FFF2-40B4-BE49-F238E27FC236}">
                  <a16:creationId xmlns="" xmlns:a16="http://schemas.microsoft.com/office/drawing/2014/main" id="{FB18C630-CF26-4BC3-AB6A-C03D08123F4D}"/>
                </a:ext>
              </a:extLst>
            </p:cNvPr>
            <p:cNvSpPr txBox="1"/>
            <p:nvPr/>
          </p:nvSpPr>
          <p:spPr>
            <a:xfrm>
              <a:off x="2999656" y="2420888"/>
              <a:ext cx="834277" cy="204139"/>
            </a:xfrm>
            <a:prstGeom prst="rect">
              <a:avLst/>
            </a:prstGeom>
            <a:noFill/>
          </p:spPr>
          <p:txBody>
            <a:bodyPr wrap="none" rtlCol="0">
              <a:spAutoFit/>
            </a:bodyPr>
            <a:lstStyle/>
            <a:p>
              <a:r>
                <a:rPr lang="zh-CN" altLang="en-US" sz="1200" b="1" dirty="0">
                  <a:solidFill>
                    <a:srgbClr val="548235"/>
                  </a:solidFill>
                </a:rPr>
                <a:t>呼通率：</a:t>
              </a:r>
              <a:r>
                <a:rPr lang="en-US" altLang="zh-CN" sz="1200" b="1" dirty="0">
                  <a:solidFill>
                    <a:srgbClr val="548235"/>
                  </a:solidFill>
                </a:rPr>
                <a:t>67%</a:t>
              </a:r>
              <a:endParaRPr lang="zh-CN" altLang="en-US" sz="1200" b="1" dirty="0">
                <a:solidFill>
                  <a:srgbClr val="548235"/>
                </a:solidFill>
              </a:endParaRPr>
            </a:p>
          </p:txBody>
        </p:sp>
        <p:sp>
          <p:nvSpPr>
            <p:cNvPr id="5" name="文本框 4">
              <a:extLst>
                <a:ext uri="{FF2B5EF4-FFF2-40B4-BE49-F238E27FC236}">
                  <a16:creationId xmlns="" xmlns:a16="http://schemas.microsoft.com/office/drawing/2014/main" id="{EAEF39F1-8E37-4872-B5A8-01D65C18A03F}"/>
                </a:ext>
              </a:extLst>
            </p:cNvPr>
            <p:cNvSpPr txBox="1"/>
            <p:nvPr/>
          </p:nvSpPr>
          <p:spPr>
            <a:xfrm>
              <a:off x="2711624" y="3102454"/>
              <a:ext cx="764576" cy="204139"/>
            </a:xfrm>
            <a:prstGeom prst="rect">
              <a:avLst/>
            </a:prstGeom>
            <a:noFill/>
          </p:spPr>
          <p:txBody>
            <a:bodyPr wrap="none" rtlCol="0">
              <a:spAutoFit/>
            </a:bodyPr>
            <a:lstStyle/>
            <a:p>
              <a:r>
                <a:rPr lang="zh-CN" altLang="en-US" sz="1200" b="1" dirty="0">
                  <a:solidFill>
                    <a:srgbClr val="0070C0"/>
                  </a:solidFill>
                </a:rPr>
                <a:t>意向率：</a:t>
              </a:r>
              <a:r>
                <a:rPr lang="en-US" altLang="zh-CN" sz="1200" b="1" dirty="0">
                  <a:solidFill>
                    <a:srgbClr val="0070C0"/>
                  </a:solidFill>
                </a:rPr>
                <a:t>8%</a:t>
              </a:r>
              <a:endParaRPr lang="zh-CN" altLang="en-US" sz="1200" b="1" dirty="0">
                <a:solidFill>
                  <a:srgbClr val="0070C0"/>
                </a:solidFill>
              </a:endParaRPr>
            </a:p>
          </p:txBody>
        </p:sp>
        <p:sp>
          <p:nvSpPr>
            <p:cNvPr id="6" name="文本框 5">
              <a:extLst>
                <a:ext uri="{FF2B5EF4-FFF2-40B4-BE49-F238E27FC236}">
                  <a16:creationId xmlns="" xmlns:a16="http://schemas.microsoft.com/office/drawing/2014/main" id="{7961EB7B-A65B-4B14-ADF1-ED2544E99B0E}"/>
                </a:ext>
              </a:extLst>
            </p:cNvPr>
            <p:cNvSpPr txBox="1"/>
            <p:nvPr/>
          </p:nvSpPr>
          <p:spPr>
            <a:xfrm>
              <a:off x="2390354" y="3692000"/>
              <a:ext cx="877987" cy="204139"/>
            </a:xfrm>
            <a:prstGeom prst="rect">
              <a:avLst/>
            </a:prstGeom>
            <a:noFill/>
          </p:spPr>
          <p:txBody>
            <a:bodyPr wrap="none" rtlCol="0">
              <a:spAutoFit/>
            </a:bodyPr>
            <a:lstStyle/>
            <a:p>
              <a:r>
                <a:rPr lang="zh-CN" altLang="en-US" sz="1200" b="1" dirty="0">
                  <a:solidFill>
                    <a:srgbClr val="7030A0"/>
                  </a:solidFill>
                </a:rPr>
                <a:t>预约看车：</a:t>
              </a:r>
              <a:r>
                <a:rPr lang="en-US" altLang="zh-CN" sz="1200" b="1" dirty="0">
                  <a:solidFill>
                    <a:srgbClr val="7030A0"/>
                  </a:solidFill>
                </a:rPr>
                <a:t>5%</a:t>
              </a:r>
              <a:endParaRPr lang="zh-CN" altLang="en-US" sz="1200" b="1" dirty="0">
                <a:solidFill>
                  <a:srgbClr val="7030A0"/>
                </a:solidFill>
              </a:endParaRPr>
            </a:p>
          </p:txBody>
        </p:sp>
        <p:sp>
          <p:nvSpPr>
            <p:cNvPr id="7" name="文本框 6">
              <a:extLst>
                <a:ext uri="{FF2B5EF4-FFF2-40B4-BE49-F238E27FC236}">
                  <a16:creationId xmlns="" xmlns:a16="http://schemas.microsoft.com/office/drawing/2014/main" id="{F8058ABD-01DD-4B2F-9383-AD56F32FE449}"/>
                </a:ext>
              </a:extLst>
            </p:cNvPr>
            <p:cNvSpPr txBox="1"/>
            <p:nvPr/>
          </p:nvSpPr>
          <p:spPr>
            <a:xfrm>
              <a:off x="2018405" y="4284811"/>
              <a:ext cx="589735" cy="204139"/>
            </a:xfrm>
            <a:prstGeom prst="rect">
              <a:avLst/>
            </a:prstGeom>
            <a:noFill/>
          </p:spPr>
          <p:txBody>
            <a:bodyPr wrap="none" rtlCol="0">
              <a:spAutoFit/>
            </a:bodyPr>
            <a:lstStyle/>
            <a:p>
              <a:r>
                <a:rPr lang="zh-CN" altLang="en-US" sz="1200" b="1" dirty="0">
                  <a:solidFill>
                    <a:srgbClr val="C00000"/>
                  </a:solidFill>
                </a:rPr>
                <a:t>签约率：</a:t>
              </a:r>
            </a:p>
          </p:txBody>
        </p:sp>
      </p:grpSp>
      <p:cxnSp>
        <p:nvCxnSpPr>
          <p:cNvPr id="10" name="MH_Others_1">
            <a:extLst>
              <a:ext uri="{FF2B5EF4-FFF2-40B4-BE49-F238E27FC236}">
                <a16:creationId xmlns="" xmlns:a16="http://schemas.microsoft.com/office/drawing/2014/main" id="{93ABFCE0-E770-4880-8929-C6846823B1DC}"/>
              </a:ext>
            </a:extLst>
          </p:cNvPr>
          <p:cNvCxnSpPr>
            <a:cxnSpLocks noChangeShapeType="1"/>
          </p:cNvCxnSpPr>
          <p:nvPr>
            <p:custDataLst>
              <p:tags r:id="rId2"/>
            </p:custDataLst>
          </p:nvPr>
        </p:nvCxnSpPr>
        <p:spPr bwMode="auto">
          <a:xfrm>
            <a:off x="5231904" y="1484784"/>
            <a:ext cx="0" cy="4525271"/>
          </a:xfrm>
          <a:prstGeom prst="line">
            <a:avLst/>
          </a:prstGeom>
          <a:ln w="12700">
            <a:solidFill>
              <a:srgbClr val="D4000A"/>
            </a:solidFill>
          </a:ln>
          <a:extLst>
            <a:ext uri="{909E8E84-426E-40DD-AFC4-6F175D3DCCD1}">
              <a14:hiddenFill xmlns:a14="http://schemas.microsoft.com/office/drawing/2010/main" xmlns="">
                <a:noFill/>
              </a14:hiddenFill>
            </a:ext>
          </a:extLst>
        </p:spPr>
        <p:style>
          <a:lnRef idx="1">
            <a:schemeClr val="accent2"/>
          </a:lnRef>
          <a:fillRef idx="0">
            <a:schemeClr val="accent2"/>
          </a:fillRef>
          <a:effectRef idx="0">
            <a:schemeClr val="accent2"/>
          </a:effectRef>
          <a:fontRef idx="minor">
            <a:schemeClr val="tx1"/>
          </a:fontRef>
        </p:style>
      </p:cxnSp>
      <p:sp>
        <p:nvSpPr>
          <p:cNvPr id="12" name="矩形 11">
            <a:extLst>
              <a:ext uri="{FF2B5EF4-FFF2-40B4-BE49-F238E27FC236}">
                <a16:creationId xmlns="" xmlns:a16="http://schemas.microsoft.com/office/drawing/2014/main" id="{35E9958B-82E9-4DEB-92D2-C5F5C41233D6}"/>
              </a:ext>
            </a:extLst>
          </p:cNvPr>
          <p:cNvSpPr/>
          <p:nvPr/>
        </p:nvSpPr>
        <p:spPr>
          <a:xfrm>
            <a:off x="5519936" y="1124744"/>
            <a:ext cx="6264696" cy="5493812"/>
          </a:xfrm>
          <a:prstGeom prst="rect">
            <a:avLst/>
          </a:prstGeom>
        </p:spPr>
        <p:txBody>
          <a:bodyPr wrap="square">
            <a:spAutoFit/>
          </a:bodyPr>
          <a:lstStyle/>
          <a:p>
            <a:pPr>
              <a:lnSpc>
                <a:spcPct val="150000"/>
              </a:lnSpc>
            </a:pPr>
            <a:r>
              <a:rPr lang="zh-CN" altLang="en-US" b="1" dirty="0" smtClean="0">
                <a:latin typeface="+mn-ea"/>
              </a:rPr>
              <a:t>【客户】：某汽车销售公司</a:t>
            </a:r>
            <a:endParaRPr lang="en-US" altLang="zh-CN" b="1" dirty="0" smtClean="0">
              <a:latin typeface="+mn-ea"/>
            </a:endParaRPr>
          </a:p>
          <a:p>
            <a:pPr>
              <a:lnSpc>
                <a:spcPct val="150000"/>
              </a:lnSpc>
            </a:pPr>
            <a:r>
              <a:rPr lang="zh-CN" altLang="en-US" b="1" dirty="0" smtClean="0">
                <a:latin typeface="+mn-ea"/>
              </a:rPr>
              <a:t>【营销成果】：</a:t>
            </a:r>
            <a:r>
              <a:rPr lang="zh-CN" altLang="en-US" dirty="0" smtClean="0">
                <a:latin typeface="+mn-ea"/>
              </a:rPr>
              <a:t>通过大数据筛选</a:t>
            </a:r>
            <a:r>
              <a:rPr lang="en-US" altLang="zh-CN" dirty="0" smtClean="0">
                <a:solidFill>
                  <a:srgbClr val="00B0F0"/>
                </a:solidFill>
                <a:latin typeface="+mn-ea"/>
              </a:rPr>
              <a:t>2000</a:t>
            </a:r>
            <a:r>
              <a:rPr lang="zh-CN" altLang="en-US" dirty="0" smtClean="0">
                <a:solidFill>
                  <a:srgbClr val="00B0F0"/>
                </a:solidFill>
                <a:latin typeface="+mn-ea"/>
              </a:rPr>
              <a:t>个</a:t>
            </a:r>
            <a:r>
              <a:rPr lang="zh-CN" altLang="en-US" dirty="0" smtClean="0">
                <a:latin typeface="+mn-ea"/>
              </a:rPr>
              <a:t>精准营销目标用户</a:t>
            </a:r>
            <a:r>
              <a:rPr lang="zh-CN" altLang="en-US" dirty="0" smtClean="0">
                <a:solidFill>
                  <a:srgbClr val="00B0F0"/>
                </a:solidFill>
                <a:latin typeface="+mn-ea"/>
              </a:rPr>
              <a:t>，</a:t>
            </a:r>
            <a:r>
              <a:rPr lang="zh-CN" altLang="zh-CN" dirty="0" smtClean="0"/>
              <a:t>预约</a:t>
            </a:r>
            <a:r>
              <a:rPr lang="zh-CN" altLang="zh-CN" dirty="0"/>
              <a:t>看展人数约</a:t>
            </a:r>
            <a:r>
              <a:rPr lang="en-US" altLang="zh-CN" dirty="0"/>
              <a:t>100</a:t>
            </a:r>
            <a:r>
              <a:rPr lang="zh-CN" altLang="zh-CN" dirty="0" smtClean="0"/>
              <a:t>人</a:t>
            </a:r>
            <a:r>
              <a:rPr lang="zh-CN" altLang="en-US" dirty="0" smtClean="0"/>
              <a:t>。</a:t>
            </a:r>
            <a:endParaRPr lang="zh-CN" altLang="zh-CN" dirty="0"/>
          </a:p>
          <a:p>
            <a:pPr>
              <a:lnSpc>
                <a:spcPct val="150000"/>
              </a:lnSpc>
            </a:pPr>
            <a:r>
              <a:rPr lang="zh-CN" altLang="zh-CN" b="1" dirty="0" smtClean="0"/>
              <a:t>【</a:t>
            </a:r>
            <a:r>
              <a:rPr lang="zh-CN" altLang="en-US" b="1" dirty="0" smtClean="0"/>
              <a:t>营销举措</a:t>
            </a:r>
            <a:r>
              <a:rPr lang="zh-CN" altLang="zh-CN" b="1" dirty="0" smtClean="0"/>
              <a:t>】：</a:t>
            </a:r>
            <a:endParaRPr lang="en-US" altLang="zh-CN" b="1" dirty="0" smtClean="0"/>
          </a:p>
          <a:p>
            <a:pPr>
              <a:lnSpc>
                <a:spcPct val="150000"/>
              </a:lnSpc>
            </a:pPr>
            <a:r>
              <a:rPr lang="zh-CN" altLang="en-US" b="1" dirty="0" smtClean="0"/>
              <a:t>建模仍然是关键：在</a:t>
            </a:r>
            <a:r>
              <a:rPr lang="zh-CN" altLang="zh-CN" dirty="0" smtClean="0"/>
              <a:t>销售过程中与客户反复沟通建模关键点，标签制定过程中尽量站在客户角度思考，寻找客户最终用户的特征，并通过制定合适的标签将目标用户筛选出来，经过</a:t>
            </a:r>
            <a:r>
              <a:rPr lang="en-US" altLang="zh-CN" dirty="0" smtClean="0"/>
              <a:t>3</a:t>
            </a:r>
            <a:r>
              <a:rPr lang="zh-CN" altLang="zh-CN" dirty="0" smtClean="0"/>
              <a:t>次的标签调整，目前客户标签基本稳定</a:t>
            </a:r>
            <a:r>
              <a:rPr lang="zh-CN" altLang="en-US" dirty="0" smtClean="0"/>
              <a:t>。</a:t>
            </a:r>
            <a:endParaRPr lang="en-US" altLang="zh-CN" dirty="0" smtClean="0"/>
          </a:p>
          <a:p>
            <a:pPr>
              <a:lnSpc>
                <a:spcPct val="150000"/>
              </a:lnSpc>
            </a:pPr>
            <a:r>
              <a:rPr lang="zh-CN" altLang="en-US" b="1" dirty="0" smtClean="0"/>
              <a:t>一次营销，长期收益：</a:t>
            </a:r>
            <a:r>
              <a:rPr lang="zh-CN" altLang="zh-CN" dirty="0" smtClean="0"/>
              <a:t>客户</a:t>
            </a:r>
            <a:r>
              <a:rPr lang="zh-CN" altLang="zh-CN" dirty="0"/>
              <a:t>后期将长期使用该产品</a:t>
            </a:r>
            <a:r>
              <a:rPr lang="zh-CN" altLang="zh-CN" dirty="0" smtClean="0"/>
              <a:t>，现在</a:t>
            </a:r>
            <a:r>
              <a:rPr lang="zh-CN" altLang="zh-CN" dirty="0"/>
              <a:t>每周给客户下发</a:t>
            </a:r>
            <a:r>
              <a:rPr lang="en-US" altLang="zh-CN" dirty="0"/>
              <a:t>2</a:t>
            </a:r>
            <a:r>
              <a:rPr lang="zh-CN" altLang="zh-CN" dirty="0"/>
              <a:t>次数据</a:t>
            </a:r>
            <a:r>
              <a:rPr lang="zh-CN" altLang="zh-CN" dirty="0" smtClean="0"/>
              <a:t>。</a:t>
            </a:r>
            <a:r>
              <a:rPr lang="zh-CN" altLang="en-US" dirty="0" smtClean="0"/>
              <a:t>同时</a:t>
            </a:r>
            <a:r>
              <a:rPr lang="zh-CN" altLang="zh-CN" dirty="0" smtClean="0"/>
              <a:t>客户</a:t>
            </a:r>
            <a:r>
              <a:rPr lang="zh-CN" altLang="zh-CN" dirty="0"/>
              <a:t>每月新增购车用户</a:t>
            </a:r>
            <a:r>
              <a:rPr lang="en-US" altLang="zh-CN" dirty="0"/>
              <a:t>1000</a:t>
            </a:r>
            <a:r>
              <a:rPr lang="zh-CN" altLang="zh-CN" dirty="0"/>
              <a:t>名</a:t>
            </a:r>
            <a:r>
              <a:rPr lang="zh-CN" altLang="zh-CN" dirty="0" smtClean="0"/>
              <a:t>，</a:t>
            </a:r>
            <a:r>
              <a:rPr lang="zh-CN" altLang="en-US" dirty="0" smtClean="0"/>
              <a:t>目前对存量客户缺乏管理手段</a:t>
            </a:r>
            <a:r>
              <a:rPr lang="zh-CN" altLang="zh-CN" dirty="0" smtClean="0"/>
              <a:t>，客户</a:t>
            </a:r>
            <a:r>
              <a:rPr lang="zh-CN" altLang="zh-CN" dirty="0"/>
              <a:t>希望将这些自有存量数据放入我司外呼平台进行管理，预计可为我司增加</a:t>
            </a:r>
            <a:r>
              <a:rPr lang="en-US" altLang="zh-CN" dirty="0"/>
              <a:t>15</a:t>
            </a:r>
            <a:r>
              <a:rPr lang="zh-CN" altLang="zh-CN" dirty="0"/>
              <a:t>万元</a:t>
            </a:r>
            <a:r>
              <a:rPr lang="en-US" altLang="zh-CN" dirty="0"/>
              <a:t>/</a:t>
            </a:r>
            <a:r>
              <a:rPr lang="zh-CN" altLang="zh-CN" dirty="0"/>
              <a:t>年的外呼平台业务收入</a:t>
            </a:r>
            <a:r>
              <a:rPr lang="zh-CN" altLang="zh-CN" dirty="0" smtClean="0"/>
              <a:t>。</a:t>
            </a:r>
            <a:endParaRPr lang="zh-CN" altLang="en-US" dirty="0"/>
          </a:p>
        </p:txBody>
      </p:sp>
      <p:sp>
        <p:nvSpPr>
          <p:cNvPr id="13" name="矩形 12">
            <a:extLst>
              <a:ext uri="{FF2B5EF4-FFF2-40B4-BE49-F238E27FC236}">
                <a16:creationId xmlns="" xmlns:a16="http://schemas.microsoft.com/office/drawing/2014/main" id="{80692DA3-CE1F-4DE8-A671-D85105C126AE}"/>
              </a:ext>
            </a:extLst>
          </p:cNvPr>
          <p:cNvSpPr/>
          <p:nvPr/>
        </p:nvSpPr>
        <p:spPr>
          <a:xfrm>
            <a:off x="263352" y="260648"/>
            <a:ext cx="6502101" cy="523220"/>
          </a:xfrm>
          <a:prstGeom prst="rect">
            <a:avLst/>
          </a:prstGeom>
        </p:spPr>
        <p:txBody>
          <a:bodyPr wrap="none">
            <a:spAutoFit/>
          </a:bodyPr>
          <a:lstStyle/>
          <a:p>
            <a:pPr algn="ctr">
              <a:spcAft>
                <a:spcPts val="0"/>
              </a:spcAft>
            </a:pPr>
            <a:r>
              <a:rPr lang="en-US" altLang="zh-CN" sz="2800" b="1" kern="100" dirty="0" smtClean="0">
                <a:latin typeface="+mj-ea"/>
                <a:ea typeface="+mj-ea"/>
                <a:cs typeface="Times New Roman" panose="02020603050405020304" pitchFamily="18" charset="0"/>
              </a:rPr>
              <a:t>3.2.3 </a:t>
            </a:r>
            <a:r>
              <a:rPr lang="zh-CN" altLang="en-US" sz="2800" b="1" kern="100" dirty="0" smtClean="0">
                <a:latin typeface="+mj-ea"/>
                <a:ea typeface="+mj-ea"/>
                <a:cs typeface="Times New Roman" panose="02020603050405020304" pitchFamily="18" charset="0"/>
              </a:rPr>
              <a:t>明星产品</a:t>
            </a:r>
            <a:r>
              <a:rPr lang="en-US" altLang="zh-CN" sz="2800" b="1" kern="100" dirty="0" smtClean="0">
                <a:latin typeface="+mj-ea"/>
                <a:ea typeface="+mj-ea"/>
                <a:cs typeface="Times New Roman" panose="02020603050405020304" pitchFamily="18" charset="0"/>
              </a:rPr>
              <a:t>-</a:t>
            </a:r>
            <a:r>
              <a:rPr lang="zh-CN" altLang="en-US" sz="2800" b="1" kern="100" dirty="0" smtClean="0">
                <a:latin typeface="+mj-ea"/>
                <a:ea typeface="+mj-ea"/>
                <a:cs typeface="Times New Roman" panose="02020603050405020304" pitchFamily="18" charset="0"/>
              </a:rPr>
              <a:t>数</a:t>
            </a:r>
            <a:r>
              <a:rPr lang="zh-CN" altLang="en-US" sz="2800" b="1" kern="100" dirty="0">
                <a:latin typeface="+mj-ea"/>
                <a:ea typeface="+mj-ea"/>
                <a:cs typeface="Times New Roman" panose="02020603050405020304" pitchFamily="18" charset="0"/>
              </a:rPr>
              <a:t>达营销案例</a:t>
            </a:r>
            <a:r>
              <a:rPr lang="en-US" altLang="zh-CN" sz="2800" b="1" kern="100" dirty="0">
                <a:latin typeface="+mj-ea"/>
                <a:ea typeface="+mj-ea"/>
                <a:cs typeface="Times New Roman" panose="02020603050405020304" pitchFamily="18" charset="0"/>
              </a:rPr>
              <a:t>-</a:t>
            </a:r>
            <a:r>
              <a:rPr lang="zh-CN" altLang="en-US" sz="2800" b="1" kern="100" dirty="0" smtClean="0">
                <a:latin typeface="+mj-ea"/>
                <a:ea typeface="+mj-ea"/>
                <a:cs typeface="Times New Roman" panose="02020603050405020304" pitchFamily="18" charset="0"/>
              </a:rPr>
              <a:t>汽车销售</a:t>
            </a:r>
            <a:endParaRPr lang="zh-CN" altLang="zh-CN" kern="100" dirty="0">
              <a:solidFill>
                <a:srgbClr val="FF0000"/>
              </a:solidFill>
              <a:effectLst/>
              <a:latin typeface="+mj-ea"/>
              <a:ea typeface="+mj-ea"/>
              <a:cs typeface="Times New Roman" panose="02020603050405020304" pitchFamily="18"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xmlns="" val="1609223230"/>
              </p:ext>
            </p:extLst>
          </p:nvPr>
        </p:nvGraphicFramePr>
        <p:xfrm>
          <a:off x="3604555" y="5235484"/>
          <a:ext cx="1339318" cy="1120749"/>
        </p:xfrm>
        <a:graphic>
          <a:graphicData uri="http://schemas.openxmlformats.org/presentationml/2006/ole">
            <p:oleObj spid="_x0000_s3090" name="Document" showAsIcon="1" r:id="rId5" imgW="914400" imgH="765720" progId="Word.Document.12">
              <p:embed/>
            </p:oleObj>
          </a:graphicData>
        </a:graphic>
      </p:graphicFrame>
    </p:spTree>
    <p:extLst>
      <p:ext uri="{BB962C8B-B14F-4D97-AF65-F5344CB8AC3E}">
        <p14:creationId xmlns:p14="http://schemas.microsoft.com/office/powerpoint/2010/main" xmlns="" val="2362838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0"/>
          <p:cNvSpPr>
            <a:spLocks noChangeArrowheads="1"/>
          </p:cNvSpPr>
          <p:nvPr/>
        </p:nvSpPr>
        <p:spPr bwMode="auto">
          <a:xfrm>
            <a:off x="123825" y="1547813"/>
            <a:ext cx="566738"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Microsoft YaHei"/>
                <a:ea typeface="Microsoft YaHei"/>
                <a:cs typeface="+mn-ea"/>
                <a:sym typeface="+mn-lt"/>
              </a:rPr>
              <a:t>方案介绍</a:t>
            </a:r>
          </a:p>
        </p:txBody>
      </p:sp>
      <p:cxnSp>
        <p:nvCxnSpPr>
          <p:cNvPr id="29" name="直接连接符 28"/>
          <p:cNvCxnSpPr/>
          <p:nvPr/>
        </p:nvCxnSpPr>
        <p:spPr>
          <a:xfrm>
            <a:off x="676006" y="3429000"/>
            <a:ext cx="10937875" cy="0"/>
          </a:xfrm>
          <a:prstGeom prst="line">
            <a:avLst/>
          </a:prstGeom>
          <a:ln w="12700">
            <a:solidFill>
              <a:srgbClr val="C00000">
                <a:alpha val="70000"/>
              </a:srgbClr>
            </a:solidFill>
          </a:ln>
        </p:spPr>
        <p:style>
          <a:lnRef idx="1">
            <a:schemeClr val="accent1"/>
          </a:lnRef>
          <a:fillRef idx="0">
            <a:schemeClr val="accent1"/>
          </a:fillRef>
          <a:effectRef idx="0">
            <a:schemeClr val="accent1"/>
          </a:effectRef>
          <a:fontRef idx="minor">
            <a:schemeClr val="tx1"/>
          </a:fontRef>
        </p:style>
      </p:cxnSp>
      <p:sp>
        <p:nvSpPr>
          <p:cNvPr id="47" name="Text Box 4"/>
          <p:cNvSpPr txBox="1">
            <a:spLocks noChangeArrowheads="1"/>
          </p:cNvSpPr>
          <p:nvPr/>
        </p:nvSpPr>
        <p:spPr bwMode="auto">
          <a:xfrm>
            <a:off x="427402" y="396529"/>
            <a:ext cx="10070487" cy="5386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defPPr>
              <a:defRPr lang="en-US"/>
            </a:defPPr>
            <a:lvl1pPr>
              <a:lnSpc>
                <a:spcPct val="125000"/>
              </a:lnSpc>
              <a:defRPr sz="2800" b="1">
                <a:solidFill>
                  <a:prstClr val="black"/>
                </a:solidFill>
                <a:latin typeface="Microsoft YaHei"/>
                <a:ea typeface="Microsoft YaHei"/>
                <a:cs typeface="+mn-ea"/>
              </a:defRPr>
            </a:lvl1pPr>
          </a:lstStyle>
          <a:p>
            <a:r>
              <a:rPr lang="en-US" altLang="zh-CN" dirty="0">
                <a:sym typeface="+mn-lt"/>
              </a:rPr>
              <a:t>3.3.1 </a:t>
            </a:r>
            <a:r>
              <a:rPr lang="zh-CN" altLang="en-US" dirty="0">
                <a:sym typeface="+mn-lt"/>
              </a:rPr>
              <a:t>明星产品</a:t>
            </a:r>
            <a:r>
              <a:rPr lang="en-US" altLang="zh-CN" dirty="0">
                <a:sym typeface="+mn-lt"/>
              </a:rPr>
              <a:t>-</a:t>
            </a:r>
            <a:r>
              <a:rPr lang="zh-CN" altLang="en-US" dirty="0">
                <a:sym typeface="+mn-lt"/>
              </a:rPr>
              <a:t>旅游大数据</a:t>
            </a:r>
            <a:r>
              <a:rPr lang="en-US" altLang="zh-CN" dirty="0">
                <a:sym typeface="+mn-lt"/>
              </a:rPr>
              <a:t>(</a:t>
            </a:r>
            <a:r>
              <a:rPr lang="en-US" altLang="zh-CN" dirty="0" smtClean="0">
                <a:sym typeface="+mn-lt"/>
              </a:rPr>
              <a:t>1/2)</a:t>
            </a:r>
            <a:endParaRPr lang="zh-CN" altLang="en-US" dirty="0">
              <a:sym typeface="+mn-lt"/>
            </a:endParaRPr>
          </a:p>
        </p:txBody>
      </p:sp>
      <p:sp>
        <p:nvSpPr>
          <p:cNvPr id="4" name="矩形 3"/>
          <p:cNvSpPr/>
          <p:nvPr/>
        </p:nvSpPr>
        <p:spPr>
          <a:xfrm>
            <a:off x="1055440" y="1556792"/>
            <a:ext cx="10657184" cy="1338828"/>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cs"/>
              </a:rPr>
              <a:t>面向旅游管理部门、景区和涉旅企业提供全面大数据服务，包括：解决方案、可视化大屏、数据报告及服务、智慧信息等，做到旅游行业的可管理、旅游轨迹的可追溯、 旅游人群可预测等，为旅游产业提供相关管理和决策的依据。</a:t>
            </a:r>
          </a:p>
        </p:txBody>
      </p:sp>
      <p:sp>
        <p:nvSpPr>
          <p:cNvPr id="13" name="矩形 20"/>
          <p:cNvSpPr>
            <a:spLocks noChangeArrowheads="1"/>
          </p:cNvSpPr>
          <p:nvPr/>
        </p:nvSpPr>
        <p:spPr bwMode="auto">
          <a:xfrm>
            <a:off x="211230" y="4226262"/>
            <a:ext cx="56673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Microsoft YaHei"/>
                <a:ea typeface="Microsoft YaHei"/>
                <a:cs typeface="+mn-ea"/>
                <a:sym typeface="+mn-lt"/>
              </a:rPr>
              <a:t>目标客户</a:t>
            </a:r>
          </a:p>
        </p:txBody>
      </p:sp>
      <p:grpSp>
        <p:nvGrpSpPr>
          <p:cNvPr id="14" name="组合 13"/>
          <p:cNvGrpSpPr/>
          <p:nvPr/>
        </p:nvGrpSpPr>
        <p:grpSpPr>
          <a:xfrm>
            <a:off x="1127448" y="3982799"/>
            <a:ext cx="10441695" cy="2398529"/>
            <a:chOff x="845159" y="4154798"/>
            <a:chExt cx="10441695" cy="2398529"/>
          </a:xfrm>
        </p:grpSpPr>
        <p:sp>
          <p:nvSpPr>
            <p:cNvPr id="15" name="矩形 14"/>
            <p:cNvSpPr/>
            <p:nvPr/>
          </p:nvSpPr>
          <p:spPr bwMode="auto">
            <a:xfrm>
              <a:off x="845160" y="5135603"/>
              <a:ext cx="10441694" cy="432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16" name="矩形 15"/>
            <p:cNvSpPr/>
            <p:nvPr/>
          </p:nvSpPr>
          <p:spPr bwMode="auto">
            <a:xfrm>
              <a:off x="845160" y="5626354"/>
              <a:ext cx="10441694" cy="432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17" name="矩形 16"/>
            <p:cNvSpPr/>
            <p:nvPr/>
          </p:nvSpPr>
          <p:spPr bwMode="auto">
            <a:xfrm>
              <a:off x="845160" y="6121327"/>
              <a:ext cx="10441694" cy="432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18" name="矩形 17"/>
            <p:cNvSpPr>
              <a:spLocks noChangeAspect="1"/>
            </p:cNvSpPr>
            <p:nvPr/>
          </p:nvSpPr>
          <p:spPr bwMode="auto">
            <a:xfrm>
              <a:off x="845161" y="4643478"/>
              <a:ext cx="10441693" cy="432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19" name="í$1îḓe"/>
            <p:cNvSpPr/>
            <p:nvPr/>
          </p:nvSpPr>
          <p:spPr bwMode="auto">
            <a:xfrm>
              <a:off x="845159" y="4154798"/>
              <a:ext cx="3345739" cy="381000"/>
            </a:xfrm>
            <a:prstGeom prst="rect">
              <a:avLst/>
            </a:prstGeom>
            <a:solidFill>
              <a:srgbClr val="C00000"/>
            </a:solidFill>
            <a:ln w="12700">
              <a:miter lim="400000"/>
            </a:ln>
          </p:spPr>
          <p:txBody>
            <a:bodyPr wrap="none" lIns="90000" tIns="46800" rIns="90000" bIns="4680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客户行业</a:t>
              </a:r>
              <a:endParaRPr kumimoji="0" 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20" name="îşľîḍe"/>
            <p:cNvSpPr/>
            <p:nvPr/>
          </p:nvSpPr>
          <p:spPr bwMode="auto">
            <a:xfrm>
              <a:off x="4310626" y="4154798"/>
              <a:ext cx="3427652" cy="381000"/>
            </a:xfrm>
            <a:prstGeom prst="rect">
              <a:avLst/>
            </a:prstGeom>
            <a:solidFill>
              <a:srgbClr val="C00000"/>
            </a:solidFill>
            <a:ln w="12700">
              <a:miter lim="400000"/>
            </a:ln>
          </p:spPr>
          <p:txBody>
            <a:bodyPr wrap="none" lIns="90000" tIns="46800" rIns="90000" bIns="4680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应用场景</a:t>
              </a:r>
              <a:endParaRPr kumimoji="0" lang="en-US" altLang="zh-CN"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21" name="iṣlíďê"/>
            <p:cNvSpPr/>
            <p:nvPr/>
          </p:nvSpPr>
          <p:spPr bwMode="auto">
            <a:xfrm>
              <a:off x="940142" y="4840328"/>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22" name="iṥ1íḋê"/>
            <p:cNvSpPr/>
            <p:nvPr/>
          </p:nvSpPr>
          <p:spPr bwMode="auto">
            <a:xfrm>
              <a:off x="1123772" y="4772066"/>
              <a:ext cx="3158449" cy="23653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ts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 政府各级旅游主管部门</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23" name="ï$ḷîḑê"/>
            <p:cNvSpPr/>
            <p:nvPr/>
          </p:nvSpPr>
          <p:spPr bwMode="auto">
            <a:xfrm>
              <a:off x="4392399" y="4840328"/>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24" name="íś1iḋê"/>
            <p:cNvSpPr/>
            <p:nvPr/>
          </p:nvSpPr>
          <p:spPr bwMode="auto">
            <a:xfrm>
              <a:off x="4577297" y="4749764"/>
              <a:ext cx="3147050" cy="24772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lstStyle/>
            <a:p>
              <a:pPr marL="0" marR="0" lvl="0" indent="0" algn="l" defTabSz="533400" rtl="0" eaLnBrk="1" fontAlgn="auto" latinLnBrk="0" hangingPunct="1">
                <a:lnSpc>
                  <a:spcPct val="100000"/>
                </a:lnSpc>
                <a:spcBef>
                  <a:spcPts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政策制定、旅游规划、客源分析、运营监管、应急指挥等</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grpSp>
          <p:nvGrpSpPr>
            <p:cNvPr id="25" name="组合 19"/>
            <p:cNvGrpSpPr/>
            <p:nvPr/>
          </p:nvGrpSpPr>
          <p:grpSpPr bwMode="auto">
            <a:xfrm>
              <a:off x="1111108" y="5234182"/>
              <a:ext cx="6600575" cy="236538"/>
              <a:chOff x="826288" y="3961987"/>
              <a:chExt cx="7011833" cy="477250"/>
            </a:xfrm>
          </p:grpSpPr>
          <p:sp>
            <p:nvSpPr>
              <p:cNvPr id="50" name="íṡlïḍê"/>
              <p:cNvSpPr/>
              <p:nvPr/>
            </p:nvSpPr>
            <p:spPr>
              <a:xfrm>
                <a:off x="826288" y="3961987"/>
                <a:ext cx="3353895" cy="47725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ts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 旅游景区</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51" name="iŝlídè"/>
              <p:cNvSpPr/>
              <p:nvPr/>
            </p:nvSpPr>
            <p:spPr>
              <a:xfrm>
                <a:off x="4494989" y="3961987"/>
                <a:ext cx="3343132" cy="477250"/>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lstStyle/>
              <a:p>
                <a:pPr marL="0" marR="0" lvl="0" indent="0" algn="l" defTabSz="533400" rtl="0" eaLnBrk="1" fontAlgn="auto" latinLnBrk="0" hangingPunct="1">
                  <a:lnSpc>
                    <a:spcPct val="100000"/>
                  </a:lnSpc>
                  <a:spcBef>
                    <a:spcPts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客源分析、游客轨迹分析、游客画像分析等</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grpSp>
        <p:grpSp>
          <p:nvGrpSpPr>
            <p:cNvPr id="26" name="组合 23"/>
            <p:cNvGrpSpPr/>
            <p:nvPr/>
          </p:nvGrpSpPr>
          <p:grpSpPr bwMode="auto">
            <a:xfrm>
              <a:off x="937609" y="5720188"/>
              <a:ext cx="6780407" cy="236556"/>
              <a:chOff x="641980" y="4887995"/>
              <a:chExt cx="7202869" cy="477288"/>
            </a:xfrm>
          </p:grpSpPr>
          <p:sp>
            <p:nvSpPr>
              <p:cNvPr id="45" name="ïṧļídé"/>
              <p:cNvSpPr/>
              <p:nvPr/>
            </p:nvSpPr>
            <p:spPr>
              <a:xfrm>
                <a:off x="641980" y="4980720"/>
                <a:ext cx="205834" cy="20179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46" name="ïŝļïḋê"/>
              <p:cNvSpPr/>
              <p:nvPr/>
            </p:nvSpPr>
            <p:spPr>
              <a:xfrm>
                <a:off x="834361" y="4887995"/>
                <a:ext cx="3353895" cy="477251"/>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ts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 其他涉旅企业</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48" name="íš1ïḑè"/>
              <p:cNvSpPr/>
              <p:nvPr/>
            </p:nvSpPr>
            <p:spPr>
              <a:xfrm>
                <a:off x="4318752" y="5003217"/>
                <a:ext cx="205835" cy="201789"/>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49" name="îṧľiḍê"/>
              <p:cNvSpPr/>
              <p:nvPr/>
            </p:nvSpPr>
            <p:spPr>
              <a:xfrm>
                <a:off x="4501716" y="4888030"/>
                <a:ext cx="3343133" cy="477253"/>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100000"/>
                  </a:lnSpc>
                  <a:spcBef>
                    <a:spcPts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旅游线路规划、舆情分析、消费分析等</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grpSp>
        <p:grpSp>
          <p:nvGrpSpPr>
            <p:cNvPr id="28" name="组合 30"/>
            <p:cNvGrpSpPr/>
            <p:nvPr/>
          </p:nvGrpSpPr>
          <p:grpSpPr bwMode="auto">
            <a:xfrm>
              <a:off x="1111107" y="6226908"/>
              <a:ext cx="6600575" cy="236543"/>
              <a:chOff x="826288" y="5512207"/>
              <a:chExt cx="7011833" cy="477260"/>
            </a:xfrm>
          </p:grpSpPr>
          <p:sp>
            <p:nvSpPr>
              <p:cNvPr id="43" name="ïṣḷîde"/>
              <p:cNvSpPr/>
              <p:nvPr/>
            </p:nvSpPr>
            <p:spPr>
              <a:xfrm>
                <a:off x="826288" y="5512219"/>
                <a:ext cx="3353895" cy="477248"/>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ts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 游客</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44" name="ïSḻîḍe"/>
              <p:cNvSpPr/>
              <p:nvPr/>
            </p:nvSpPr>
            <p:spPr>
              <a:xfrm>
                <a:off x="4494989" y="5512207"/>
                <a:ext cx="3343132" cy="47724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100000"/>
                  </a:lnSpc>
                  <a:spcBef>
                    <a:spcPts val="0"/>
                  </a:spcBef>
                  <a:spcAft>
                    <a:spcPct val="350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旅游线路规划、公共信息查询、消费参考</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grpSp>
        <p:sp>
          <p:nvSpPr>
            <p:cNvPr id="30" name="iṣlíďê"/>
            <p:cNvSpPr/>
            <p:nvPr/>
          </p:nvSpPr>
          <p:spPr bwMode="auto">
            <a:xfrm>
              <a:off x="942674" y="5310344"/>
              <a:ext cx="192496"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31" name="ï$ḷîḑê"/>
            <p:cNvSpPr/>
            <p:nvPr/>
          </p:nvSpPr>
          <p:spPr bwMode="auto">
            <a:xfrm>
              <a:off x="4394932" y="5310344"/>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32" name="iṣlíďê"/>
            <p:cNvSpPr/>
            <p:nvPr/>
          </p:nvSpPr>
          <p:spPr bwMode="auto">
            <a:xfrm>
              <a:off x="943940" y="6282438"/>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33" name="ï$ḷîḑê"/>
            <p:cNvSpPr/>
            <p:nvPr/>
          </p:nvSpPr>
          <p:spPr bwMode="auto">
            <a:xfrm>
              <a:off x="4397474" y="6282438"/>
              <a:ext cx="192496"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34" name="îşľîḍe"/>
            <p:cNvSpPr/>
            <p:nvPr/>
          </p:nvSpPr>
          <p:spPr bwMode="auto">
            <a:xfrm>
              <a:off x="7859202" y="4154798"/>
              <a:ext cx="3427652" cy="381000"/>
            </a:xfrm>
            <a:prstGeom prst="rect">
              <a:avLst/>
            </a:prstGeom>
            <a:solidFill>
              <a:srgbClr val="C00000"/>
            </a:solidFill>
            <a:ln w="12700">
              <a:miter lim="400000"/>
            </a:ln>
          </p:spPr>
          <p:txBody>
            <a:bodyPr wrap="none" lIns="90000" tIns="46800" rIns="90000" bIns="4680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对应决策人</a:t>
              </a:r>
              <a:endParaRPr kumimoji="0" lang="en-US" altLang="zh-CN"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35" name="iṣlíďê"/>
            <p:cNvSpPr/>
            <p:nvPr/>
          </p:nvSpPr>
          <p:spPr bwMode="auto">
            <a:xfrm>
              <a:off x="7920964" y="4815568"/>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36" name="iṥ1íḋê"/>
            <p:cNvSpPr/>
            <p:nvPr/>
          </p:nvSpPr>
          <p:spPr bwMode="auto">
            <a:xfrm>
              <a:off x="8104594" y="4747306"/>
              <a:ext cx="3158449" cy="23653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ts val="0"/>
                </a:spcBef>
                <a:spcAft>
                  <a:spcPct val="3500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icrosoft YaHei"/>
                  <a:ea typeface="Microsoft YaHei"/>
                  <a:cs typeface="+mn-ea"/>
                  <a:sym typeface="+mn-lt"/>
                </a:rPr>
                <a:t>主管部门信息中心负责人</a:t>
              </a:r>
              <a:endParaRPr kumimoji="0" lang="en-US" altLang="zh-CN" sz="14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37" name="iṣlíďê"/>
            <p:cNvSpPr/>
            <p:nvPr/>
          </p:nvSpPr>
          <p:spPr bwMode="auto">
            <a:xfrm>
              <a:off x="7916281" y="5303877"/>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38" name="iṥ1íḋê"/>
            <p:cNvSpPr/>
            <p:nvPr/>
          </p:nvSpPr>
          <p:spPr bwMode="auto">
            <a:xfrm>
              <a:off x="8099911" y="5235615"/>
              <a:ext cx="3158449" cy="23653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icrosoft YaHei"/>
                  <a:ea typeface="Microsoft YaHei"/>
                  <a:cs typeface="+mn-ea"/>
                  <a:sym typeface="+mn-lt"/>
                </a:rPr>
                <a:t>战略运营、市场营销、渠道管理部门负责人</a:t>
              </a:r>
              <a:endParaRPr kumimoji="0" lang="en-US" altLang="zh-CN" sz="14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39" name="iṣlíďê"/>
            <p:cNvSpPr/>
            <p:nvPr/>
          </p:nvSpPr>
          <p:spPr bwMode="auto">
            <a:xfrm>
              <a:off x="7914381" y="5802099"/>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40" name="iṥ1íḋê"/>
            <p:cNvSpPr/>
            <p:nvPr/>
          </p:nvSpPr>
          <p:spPr bwMode="auto">
            <a:xfrm>
              <a:off x="8098011" y="5733837"/>
              <a:ext cx="3158449" cy="23653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icrosoft YaHei"/>
                  <a:ea typeface="Microsoft YaHei"/>
                  <a:cs typeface="+mn-ea"/>
                  <a:sym typeface="+mn-lt"/>
                </a:rPr>
                <a:t>战略运营、市场营销、渠道管理部门负责人</a:t>
              </a:r>
              <a:endParaRPr kumimoji="0" lang="en-US" altLang="zh-CN" sz="14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41" name="iṣlíďê"/>
            <p:cNvSpPr/>
            <p:nvPr/>
          </p:nvSpPr>
          <p:spPr bwMode="auto">
            <a:xfrm>
              <a:off x="7914381" y="6298332"/>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42" name="iṥ1íḋê"/>
            <p:cNvSpPr/>
            <p:nvPr/>
          </p:nvSpPr>
          <p:spPr bwMode="auto">
            <a:xfrm>
              <a:off x="8098011" y="6230070"/>
              <a:ext cx="3158449" cy="23653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icrosoft YaHei"/>
                  <a:ea typeface="Microsoft YaHei"/>
                  <a:cs typeface="+mn-ea"/>
                  <a:sym typeface="+mn-lt"/>
                </a:rPr>
                <a:t>游客</a:t>
              </a:r>
              <a:endParaRPr kumimoji="0" lang="en-US" altLang="zh-CN" sz="14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spTree>
    <p:extLst>
      <p:ext uri="{BB962C8B-B14F-4D97-AF65-F5344CB8AC3E}">
        <p14:creationId xmlns:p14="http://schemas.microsoft.com/office/powerpoint/2010/main" xmlns="" val="3677441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4"/>
          <p:cNvSpPr txBox="1">
            <a:spLocks noChangeArrowheads="1"/>
          </p:cNvSpPr>
          <p:nvPr/>
        </p:nvSpPr>
        <p:spPr bwMode="auto">
          <a:xfrm>
            <a:off x="427402" y="396529"/>
            <a:ext cx="10070487" cy="5386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defPPr>
              <a:defRPr lang="en-US"/>
            </a:defPPr>
            <a:lvl1pPr>
              <a:lnSpc>
                <a:spcPct val="125000"/>
              </a:lnSpc>
              <a:defRPr sz="2800" b="1">
                <a:solidFill>
                  <a:prstClr val="black"/>
                </a:solidFill>
                <a:latin typeface="Microsoft YaHei"/>
                <a:ea typeface="Microsoft YaHei"/>
                <a:cs typeface="+mn-ea"/>
              </a:defRPr>
            </a:lvl1pPr>
          </a:lstStyle>
          <a:p>
            <a:r>
              <a:rPr lang="zh-CN" altLang="en-US" dirty="0">
                <a:sym typeface="+mn-lt"/>
              </a:rPr>
              <a:t>  </a:t>
            </a:r>
            <a:r>
              <a:rPr lang="en-US" altLang="zh-CN" dirty="0">
                <a:sym typeface="+mn-lt"/>
              </a:rPr>
              <a:t>3.3.3 </a:t>
            </a:r>
            <a:r>
              <a:rPr lang="zh-CN" altLang="en-US" dirty="0">
                <a:sym typeface="+mn-lt"/>
              </a:rPr>
              <a:t>明星产品：旅游大数据案例分享</a:t>
            </a:r>
            <a:r>
              <a:rPr lang="en-US" altLang="zh-CN" dirty="0" smtClean="0">
                <a:sym typeface="+mn-lt"/>
              </a:rPr>
              <a:t>(2/2)</a:t>
            </a:r>
            <a:endParaRPr lang="zh-CN" altLang="en-US" dirty="0">
              <a:sym typeface="+mn-lt"/>
            </a:endParaRPr>
          </a:p>
        </p:txBody>
      </p:sp>
      <p:graphicFrame>
        <p:nvGraphicFramePr>
          <p:cNvPr id="17" name="表格 16"/>
          <p:cNvGraphicFramePr>
            <a:graphicFrameLocks noGrp="1"/>
          </p:cNvGraphicFramePr>
          <p:nvPr>
            <p:extLst/>
          </p:nvPr>
        </p:nvGraphicFramePr>
        <p:xfrm>
          <a:off x="695400" y="1476975"/>
          <a:ext cx="2518322" cy="1894933"/>
        </p:xfrm>
        <a:graphic>
          <a:graphicData uri="http://schemas.openxmlformats.org/drawingml/2006/table">
            <a:tbl>
              <a:tblPr/>
              <a:tblGrid>
                <a:gridCol w="2518322">
                  <a:extLst>
                    <a:ext uri="{9D8B030D-6E8A-4147-A177-3AD203B41FA5}">
                      <a16:colId xmlns="" xmlns:a16="http://schemas.microsoft.com/office/drawing/2014/main" val="20000"/>
                    </a:ext>
                  </a:extLst>
                </a:gridCol>
              </a:tblGrid>
              <a:tr h="851183">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1" i="0" u="none" strike="noStrike" cap="none" normalizeH="0" baseline="0" dirty="0">
                          <a:ln>
                            <a:noFill/>
                          </a:ln>
                          <a:solidFill>
                            <a:srgbClr val="C00000"/>
                          </a:solidFill>
                          <a:effectLst/>
                          <a:latin typeface="+mn-lt"/>
                          <a:ea typeface="+mn-ea"/>
                          <a:cs typeface="+mn-ea"/>
                          <a:sym typeface="+mn-lt"/>
                        </a:rPr>
                        <a:t>全域旅游</a:t>
                      </a:r>
                      <a:endParaRPr kumimoji="0" lang="en-US" altLang="zh-CN" sz="1400" b="1" i="0" u="none" strike="noStrike" cap="none" normalizeH="0" baseline="0" dirty="0">
                        <a:ln>
                          <a:noFill/>
                        </a:ln>
                        <a:solidFill>
                          <a:srgbClr val="C00000"/>
                        </a:solidFill>
                        <a:effectLst/>
                        <a:latin typeface="+mn-lt"/>
                        <a:ea typeface="+mn-ea"/>
                        <a:cs typeface="+mn-ea"/>
                        <a:sym typeface="+mn-lt"/>
                      </a:endParaRPr>
                    </a:p>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mn-lt"/>
                          <a:ea typeface="+mn-ea"/>
                          <a:cs typeface="+mn-ea"/>
                          <a:sym typeface="+mn-lt"/>
                        </a:rPr>
                        <a:t>贵州、吉林等</a:t>
                      </a:r>
                    </a:p>
                  </a:txBody>
                  <a:tcPr marL="91417" marR="91417" marT="45712" marB="45712" horzOverflow="overflow">
                    <a:lnL>
                      <a:noFill/>
                    </a:lnL>
                    <a:lnR>
                      <a:noFill/>
                    </a:lnR>
                    <a:lnT>
                      <a:noFill/>
                    </a:lnT>
                    <a:lnB>
                      <a:noFill/>
                    </a:lnB>
                    <a:lnTlToBr>
                      <a:noFill/>
                    </a:lnTlToBr>
                    <a:lnBlToTr>
                      <a:noFill/>
                    </a:lnBlToTr>
                    <a:solidFill>
                      <a:schemeClr val="bg2">
                        <a:alpha val="80000"/>
                      </a:schemeClr>
                    </a:solidFill>
                  </a:tcPr>
                </a:tc>
                <a:extLst>
                  <a:ext uri="{0D108BD9-81ED-4DB2-BD59-A6C34878D82A}">
                    <a16:rowId xmlns="" xmlns:a16="http://schemas.microsoft.com/office/drawing/2014/main" val="10000"/>
                  </a:ext>
                </a:extLst>
              </a:tr>
              <a:tr h="1043750">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50000"/>
                        </a:lnSpc>
                        <a:spcBef>
                          <a:spcPts val="200"/>
                        </a:spcBef>
                        <a:spcAft>
                          <a:spcPct val="0"/>
                        </a:spcAft>
                        <a:buClrTx/>
                        <a:buSzTx/>
                        <a:buFontTx/>
                        <a:buNone/>
                      </a:pPr>
                      <a:r>
                        <a:rPr kumimoji="0" lang="zh-CN" altLang="en-US" sz="1400" b="1" i="0" u="none" strike="noStrike" cap="none" normalizeH="0" baseline="0" dirty="0">
                          <a:ln>
                            <a:noFill/>
                          </a:ln>
                          <a:solidFill>
                            <a:srgbClr val="C00000"/>
                          </a:solidFill>
                          <a:effectLst/>
                          <a:latin typeface="+mn-lt"/>
                          <a:ea typeface="+mn-ea"/>
                          <a:cs typeface="+mn-ea"/>
                          <a:sym typeface="+mn-lt"/>
                        </a:rPr>
                        <a:t>景区旅游</a:t>
                      </a:r>
                      <a:endParaRPr kumimoji="0" lang="en-US" altLang="zh-CN" sz="1400" b="1" i="0" u="none" strike="noStrike" cap="none" normalizeH="0" baseline="0" dirty="0">
                        <a:ln>
                          <a:noFill/>
                        </a:ln>
                        <a:solidFill>
                          <a:srgbClr val="C00000"/>
                        </a:solidFill>
                        <a:effectLst/>
                        <a:latin typeface="+mn-lt"/>
                        <a:ea typeface="+mn-ea"/>
                        <a:cs typeface="+mn-ea"/>
                        <a:sym typeface="+mn-lt"/>
                      </a:endParaRPr>
                    </a:p>
                    <a:p>
                      <a:pPr marL="0" marR="0" lvl="0" indent="0" algn="ctr" defTabSz="914400" rtl="0" eaLnBrk="1" fontAlgn="base" latinLnBrk="0" hangingPunct="1">
                        <a:lnSpc>
                          <a:spcPct val="15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mn-lt"/>
                          <a:ea typeface="+mn-ea"/>
                          <a:cs typeface="+mn-ea"/>
                          <a:sym typeface="+mn-lt"/>
                        </a:rPr>
                        <a:t>黔东南景区项目</a:t>
                      </a:r>
                    </a:p>
                  </a:txBody>
                  <a:tcPr marL="91417" marR="91417" marT="45712" marB="45712" horzOverflow="overflow">
                    <a:lnL>
                      <a:noFill/>
                    </a:lnL>
                    <a:lnR>
                      <a:noFill/>
                    </a:lnR>
                    <a:lnT>
                      <a:noFill/>
                    </a:lnT>
                    <a:lnB>
                      <a:noFill/>
                    </a:lnB>
                    <a:lnTlToBr>
                      <a:noFill/>
                    </a:lnTlToBr>
                    <a:lnBlToTr>
                      <a:noFill/>
                    </a:lnBlToTr>
                    <a:solidFill>
                      <a:schemeClr val="bg2">
                        <a:lumMod val="90000"/>
                      </a:schemeClr>
                    </a:solidFill>
                  </a:tcPr>
                </a:tc>
                <a:extLst>
                  <a:ext uri="{0D108BD9-81ED-4DB2-BD59-A6C34878D82A}">
                    <a16:rowId xmlns="" xmlns:a16="http://schemas.microsoft.com/office/drawing/2014/main" val="10001"/>
                  </a:ext>
                </a:extLst>
              </a:tr>
            </a:tbl>
          </a:graphicData>
        </a:graphic>
      </p:graphicFrame>
      <p:graphicFrame>
        <p:nvGraphicFramePr>
          <p:cNvPr id="18" name="表格 17"/>
          <p:cNvGraphicFramePr>
            <a:graphicFrameLocks noGrp="1"/>
          </p:cNvGraphicFramePr>
          <p:nvPr>
            <p:extLst/>
          </p:nvPr>
        </p:nvGraphicFramePr>
        <p:xfrm>
          <a:off x="3503712" y="1509926"/>
          <a:ext cx="2518322" cy="1862028"/>
        </p:xfrm>
        <a:graphic>
          <a:graphicData uri="http://schemas.openxmlformats.org/drawingml/2006/table">
            <a:tbl>
              <a:tblPr/>
              <a:tblGrid>
                <a:gridCol w="2518322">
                  <a:extLst>
                    <a:ext uri="{9D8B030D-6E8A-4147-A177-3AD203B41FA5}">
                      <a16:colId xmlns="" xmlns:a16="http://schemas.microsoft.com/office/drawing/2014/main" val="20000"/>
                    </a:ext>
                  </a:extLst>
                </a:gridCol>
              </a:tblGrid>
              <a:tr h="518920">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C00000"/>
                          </a:solidFill>
                          <a:effectLst/>
                          <a:latin typeface="+mn-lt"/>
                          <a:ea typeface="+mn-ea"/>
                          <a:cs typeface="+mn-ea"/>
                          <a:sym typeface="+mn-lt"/>
                        </a:rPr>
                        <a:t>数游决策平台</a:t>
                      </a:r>
                      <a:endParaRPr kumimoji="0" lang="en-US" altLang="zh-CN" sz="1400" b="1" i="0" u="none" strike="noStrike" cap="none" normalizeH="0" baseline="0" dirty="0">
                        <a:ln>
                          <a:noFill/>
                        </a:ln>
                        <a:solidFill>
                          <a:srgbClr val="C00000"/>
                        </a:solidFill>
                        <a:effectLst/>
                        <a:latin typeface="+mn-lt"/>
                        <a:ea typeface="+mn-ea"/>
                        <a:cs typeface="+mn-ea"/>
                        <a:sym typeface="+mn-lt"/>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mn-lt"/>
                          <a:ea typeface="+mn-ea"/>
                          <a:cs typeface="+mn-ea"/>
                          <a:sym typeface="+mn-lt"/>
                        </a:rPr>
                        <a:t>河南省、安阳、泰安</a:t>
                      </a:r>
                    </a:p>
                  </a:txBody>
                  <a:tcPr marL="91417" marR="91417" marT="45679" marB="45679" horzOverflow="overflow">
                    <a:lnL>
                      <a:noFill/>
                    </a:lnL>
                    <a:lnR>
                      <a:noFill/>
                    </a:lnR>
                    <a:lnT>
                      <a:noFill/>
                    </a:lnT>
                    <a:lnB>
                      <a:noFill/>
                    </a:lnB>
                    <a:lnTlToBr>
                      <a:noFill/>
                    </a:lnTlToBr>
                    <a:lnBlToTr>
                      <a:noFill/>
                    </a:lnBlToTr>
                    <a:solidFill>
                      <a:schemeClr val="bg2">
                        <a:alpha val="80000"/>
                      </a:schemeClr>
                    </a:solidFill>
                  </a:tcPr>
                </a:tc>
                <a:extLst>
                  <a:ext uri="{0D108BD9-81ED-4DB2-BD59-A6C34878D82A}">
                    <a16:rowId xmlns="" xmlns:a16="http://schemas.microsoft.com/office/drawing/2014/main" val="10000"/>
                  </a:ext>
                </a:extLst>
              </a:tr>
              <a:tr h="518920">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C00000"/>
                          </a:solidFill>
                          <a:effectLst/>
                          <a:latin typeface="+mn-lt"/>
                          <a:ea typeface="+mn-ea"/>
                          <a:cs typeface="+mn-ea"/>
                          <a:sym typeface="+mn-lt"/>
                        </a:rPr>
                        <a:t>旅游大数据</a:t>
                      </a:r>
                      <a:r>
                        <a:rPr kumimoji="0" lang="en-US" altLang="zh-CN" sz="1400" b="1" i="0" u="none" strike="noStrike" cap="none" normalizeH="0" baseline="0" dirty="0">
                          <a:ln>
                            <a:noFill/>
                          </a:ln>
                          <a:solidFill>
                            <a:srgbClr val="C00000"/>
                          </a:solidFill>
                          <a:effectLst/>
                          <a:latin typeface="+mn-lt"/>
                          <a:ea typeface="+mn-ea"/>
                          <a:cs typeface="+mn-ea"/>
                          <a:sym typeface="+mn-lt"/>
                        </a:rPr>
                        <a:t>2.0</a:t>
                      </a: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0000"/>
                          </a:solidFill>
                          <a:effectLst/>
                          <a:latin typeface="+mn-lt"/>
                          <a:ea typeface="+mn-ea"/>
                          <a:cs typeface="+mn-ea"/>
                          <a:sym typeface="+mn-lt"/>
                        </a:rPr>
                        <a:t>23</a:t>
                      </a:r>
                      <a:r>
                        <a:rPr kumimoji="0" lang="zh-CN" altLang="en-US" sz="1400" b="0" i="0" u="none" strike="noStrike" cap="none" normalizeH="0" baseline="0" dirty="0">
                          <a:ln>
                            <a:noFill/>
                          </a:ln>
                          <a:solidFill>
                            <a:srgbClr val="000000"/>
                          </a:solidFill>
                          <a:effectLst/>
                          <a:latin typeface="+mn-lt"/>
                          <a:ea typeface="+mn-ea"/>
                          <a:cs typeface="+mn-ea"/>
                          <a:sym typeface="+mn-lt"/>
                        </a:rPr>
                        <a:t>省、</a:t>
                      </a:r>
                      <a:r>
                        <a:rPr kumimoji="0" lang="en-US" altLang="zh-CN" sz="1400" b="0" i="0" u="none" strike="noStrike" cap="none" normalizeH="0" baseline="0" dirty="0">
                          <a:ln>
                            <a:noFill/>
                          </a:ln>
                          <a:solidFill>
                            <a:srgbClr val="000000"/>
                          </a:solidFill>
                          <a:effectLst/>
                          <a:latin typeface="+mn-lt"/>
                          <a:ea typeface="+mn-ea"/>
                          <a:cs typeface="+mn-ea"/>
                          <a:sym typeface="+mn-lt"/>
                        </a:rPr>
                        <a:t>17</a:t>
                      </a:r>
                      <a:r>
                        <a:rPr kumimoji="0" lang="zh-CN" altLang="en-US" sz="1400" b="0" i="0" u="none" strike="noStrike" cap="none" normalizeH="0" baseline="0" dirty="0">
                          <a:ln>
                            <a:noFill/>
                          </a:ln>
                          <a:solidFill>
                            <a:srgbClr val="000000"/>
                          </a:solidFill>
                          <a:effectLst/>
                          <a:latin typeface="+mn-lt"/>
                          <a:ea typeface="+mn-ea"/>
                          <a:cs typeface="+mn-ea"/>
                          <a:sym typeface="+mn-lt"/>
                        </a:rPr>
                        <a:t>个地市</a:t>
                      </a:r>
                    </a:p>
                  </a:txBody>
                  <a:tcPr marL="91417" marR="91417" marT="45679" marB="45679" horzOverflow="overflow">
                    <a:lnL>
                      <a:noFill/>
                    </a:lnL>
                    <a:lnR>
                      <a:noFill/>
                    </a:lnR>
                    <a:lnT>
                      <a:noFill/>
                    </a:lnT>
                    <a:lnB>
                      <a:noFill/>
                    </a:lnB>
                    <a:lnTlToBr>
                      <a:noFill/>
                    </a:lnTlToBr>
                    <a:lnBlToTr>
                      <a:noFill/>
                    </a:lnBlToTr>
                    <a:solidFill>
                      <a:schemeClr val="bg2">
                        <a:lumMod val="90000"/>
                      </a:schemeClr>
                    </a:solidFill>
                  </a:tcPr>
                </a:tc>
                <a:extLst>
                  <a:ext uri="{0D108BD9-81ED-4DB2-BD59-A6C34878D82A}">
                    <a16:rowId xmlns="" xmlns:a16="http://schemas.microsoft.com/office/drawing/2014/main" val="10001"/>
                  </a:ext>
                </a:extLst>
              </a:tr>
              <a:tr h="518920">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C00000"/>
                          </a:solidFill>
                          <a:effectLst/>
                          <a:latin typeface="+mn-lt"/>
                          <a:ea typeface="+mn-ea"/>
                          <a:cs typeface="+mn-ea"/>
                          <a:sym typeface="+mn-lt"/>
                        </a:rPr>
                        <a:t>个性化定制</a:t>
                      </a:r>
                      <a:endParaRPr kumimoji="0" lang="en-US" altLang="zh-CN" sz="1400" b="1" i="0" u="none" strike="noStrike" cap="none" normalizeH="0" baseline="0" dirty="0">
                        <a:ln>
                          <a:noFill/>
                        </a:ln>
                        <a:solidFill>
                          <a:srgbClr val="C00000"/>
                        </a:solidFill>
                        <a:effectLst/>
                        <a:latin typeface="+mn-lt"/>
                        <a:ea typeface="+mn-ea"/>
                        <a:cs typeface="+mn-ea"/>
                        <a:sym typeface="+mn-lt"/>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mn-lt"/>
                          <a:ea typeface="+mn-ea"/>
                          <a:cs typeface="+mn-ea"/>
                          <a:sym typeface="+mn-lt"/>
                        </a:rPr>
                        <a:t>天津古文化街</a:t>
                      </a:r>
                    </a:p>
                  </a:txBody>
                  <a:tcPr marL="91417" marR="91417" marT="45679" marB="45679" horzOverflow="overflow">
                    <a:lnL>
                      <a:noFill/>
                    </a:lnL>
                    <a:lnR>
                      <a:noFill/>
                    </a:lnR>
                    <a:lnT>
                      <a:noFill/>
                    </a:lnT>
                    <a:lnB>
                      <a:noFill/>
                    </a:lnB>
                    <a:lnTlToBr>
                      <a:noFill/>
                    </a:lnTlToBr>
                    <a:lnBlToTr>
                      <a:noFill/>
                    </a:lnBlToTr>
                    <a:solidFill>
                      <a:schemeClr val="bg2">
                        <a:alpha val="80000"/>
                      </a:schemeClr>
                    </a:solidFill>
                  </a:tcPr>
                </a:tc>
                <a:extLst>
                  <a:ext uri="{0D108BD9-81ED-4DB2-BD59-A6C34878D82A}">
                    <a16:rowId xmlns="" xmlns:a16="http://schemas.microsoft.com/office/drawing/2014/main" val="10002"/>
                  </a:ext>
                </a:extLst>
              </a:tr>
              <a:tr h="305268">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C00000"/>
                          </a:solidFill>
                          <a:effectLst/>
                          <a:latin typeface="+mn-lt"/>
                          <a:ea typeface="+mn-ea"/>
                          <a:cs typeface="+mn-ea"/>
                          <a:sym typeface="+mn-lt"/>
                        </a:rPr>
                        <a:t>国家旅游局态势分析大屏</a:t>
                      </a:r>
                    </a:p>
                  </a:txBody>
                  <a:tcPr marL="91417" marR="91417" marT="45679" marB="45679" horzOverflow="overflow">
                    <a:lnL>
                      <a:noFill/>
                    </a:lnL>
                    <a:lnR>
                      <a:noFill/>
                    </a:lnR>
                    <a:lnT>
                      <a:noFill/>
                    </a:lnT>
                    <a:lnB>
                      <a:noFill/>
                    </a:lnB>
                    <a:lnTlToBr>
                      <a:noFill/>
                    </a:lnTlToBr>
                    <a:lnBlToTr>
                      <a:noFill/>
                    </a:lnBlToTr>
                    <a:solidFill>
                      <a:schemeClr val="bg2">
                        <a:lumMod val="90000"/>
                      </a:schemeClr>
                    </a:solidFill>
                  </a:tcPr>
                </a:tc>
                <a:extLst>
                  <a:ext uri="{0D108BD9-81ED-4DB2-BD59-A6C34878D82A}">
                    <a16:rowId xmlns="" xmlns:a16="http://schemas.microsoft.com/office/drawing/2014/main" val="10003"/>
                  </a:ext>
                </a:extLst>
              </a:tr>
            </a:tbl>
          </a:graphicData>
        </a:graphic>
      </p:graphicFrame>
      <p:graphicFrame>
        <p:nvGraphicFramePr>
          <p:cNvPr id="19" name="表格 18"/>
          <p:cNvGraphicFramePr>
            <a:graphicFrameLocks noGrp="1"/>
          </p:cNvGraphicFramePr>
          <p:nvPr>
            <p:extLst/>
          </p:nvPr>
        </p:nvGraphicFramePr>
        <p:xfrm>
          <a:off x="6312514" y="1488127"/>
          <a:ext cx="2519790" cy="1885371"/>
        </p:xfrm>
        <a:graphic>
          <a:graphicData uri="http://schemas.openxmlformats.org/drawingml/2006/table">
            <a:tbl>
              <a:tblPr/>
              <a:tblGrid>
                <a:gridCol w="2519790">
                  <a:extLst>
                    <a:ext uri="{9D8B030D-6E8A-4147-A177-3AD203B41FA5}">
                      <a16:colId xmlns="" xmlns:a16="http://schemas.microsoft.com/office/drawing/2014/main" val="20000"/>
                    </a:ext>
                  </a:extLst>
                </a:gridCol>
              </a:tblGrid>
              <a:tr h="446194">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mn-lt"/>
                          <a:ea typeface="+mn-ea"/>
                          <a:cs typeface="+mn-ea"/>
                          <a:sym typeface="+mn-lt"/>
                        </a:rPr>
                        <a:t>国家旅游研究院入境游分析</a:t>
                      </a:r>
                    </a:p>
                  </a:txBody>
                  <a:tcPr marL="91448" marR="91448" marT="45700" marB="45700" anchor="ctr" horzOverflow="overflow">
                    <a:lnL>
                      <a:noFill/>
                    </a:lnL>
                    <a:lnR>
                      <a:noFill/>
                    </a:lnR>
                    <a:lnT>
                      <a:noFill/>
                    </a:lnT>
                    <a:lnB>
                      <a:noFill/>
                    </a:lnB>
                    <a:lnTlToBr>
                      <a:noFill/>
                    </a:lnTlToBr>
                    <a:lnBlToTr>
                      <a:noFill/>
                    </a:lnBlToTr>
                    <a:solidFill>
                      <a:schemeClr val="bg2">
                        <a:alpha val="80000"/>
                      </a:schemeClr>
                    </a:solidFill>
                  </a:tcPr>
                </a:tc>
                <a:extLst>
                  <a:ext uri="{0D108BD9-81ED-4DB2-BD59-A6C34878D82A}">
                    <a16:rowId xmlns="" xmlns:a16="http://schemas.microsoft.com/office/drawing/2014/main" val="10000"/>
                  </a:ext>
                </a:extLst>
              </a:tr>
              <a:tr h="446194">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mn-lt"/>
                          <a:ea typeface="+mn-ea"/>
                          <a:cs typeface="+mn-ea"/>
                          <a:sym typeface="+mn-lt"/>
                        </a:rPr>
                        <a:t>河南鹤壁旅游大数据报告</a:t>
                      </a:r>
                    </a:p>
                  </a:txBody>
                  <a:tcPr marL="91448" marR="91448" marT="45700" marB="45700" anchor="ctr" horzOverflow="overflow">
                    <a:lnL>
                      <a:noFill/>
                    </a:lnL>
                    <a:lnR>
                      <a:noFill/>
                    </a:lnR>
                    <a:lnT>
                      <a:noFill/>
                    </a:lnT>
                    <a:lnB>
                      <a:noFill/>
                    </a:lnB>
                    <a:lnTlToBr>
                      <a:noFill/>
                    </a:lnTlToBr>
                    <a:lnBlToTr>
                      <a:noFill/>
                    </a:lnBlToTr>
                    <a:solidFill>
                      <a:schemeClr val="bg2">
                        <a:lumMod val="90000"/>
                      </a:schemeClr>
                    </a:solidFill>
                  </a:tcPr>
                </a:tc>
                <a:extLst>
                  <a:ext uri="{0D108BD9-81ED-4DB2-BD59-A6C34878D82A}">
                    <a16:rowId xmlns="" xmlns:a16="http://schemas.microsoft.com/office/drawing/2014/main" val="10001"/>
                  </a:ext>
                </a:extLst>
              </a:tr>
              <a:tr h="546789">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mn-lt"/>
                          <a:ea typeface="+mn-ea"/>
                          <a:cs typeface="+mn-ea"/>
                          <a:sym typeface="+mn-lt"/>
                        </a:rPr>
                        <a:t>江西井冈山旅游大数据报告</a:t>
                      </a:r>
                    </a:p>
                  </a:txBody>
                  <a:tcPr marL="91448" marR="91448" marT="45700" marB="45700" anchor="ctr" horzOverflow="overflow">
                    <a:lnL>
                      <a:noFill/>
                    </a:lnL>
                    <a:lnR>
                      <a:noFill/>
                    </a:lnR>
                    <a:lnT>
                      <a:noFill/>
                    </a:lnT>
                    <a:lnB>
                      <a:noFill/>
                    </a:lnB>
                    <a:lnTlToBr>
                      <a:noFill/>
                    </a:lnTlToBr>
                    <a:lnBlToTr>
                      <a:noFill/>
                    </a:lnBlToTr>
                    <a:solidFill>
                      <a:schemeClr val="bg2">
                        <a:alpha val="80000"/>
                      </a:schemeClr>
                    </a:solidFill>
                  </a:tcPr>
                </a:tc>
                <a:extLst>
                  <a:ext uri="{0D108BD9-81ED-4DB2-BD59-A6C34878D82A}">
                    <a16:rowId xmlns="" xmlns:a16="http://schemas.microsoft.com/office/drawing/2014/main" val="10002"/>
                  </a:ext>
                </a:extLst>
              </a:tr>
              <a:tr h="446194">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cap="none" normalizeH="0" baseline="0" dirty="0">
                          <a:ln>
                            <a:noFill/>
                          </a:ln>
                          <a:solidFill>
                            <a:schemeClr val="tx1"/>
                          </a:solidFill>
                          <a:effectLst/>
                          <a:latin typeface="+mn-lt"/>
                          <a:ea typeface="+mn-ea"/>
                          <a:cs typeface="+mn-ea"/>
                          <a:sym typeface="+mn-lt"/>
                        </a:rPr>
                        <a:t>广东、河南、鄂尔多斯</a:t>
                      </a:r>
                      <a:r>
                        <a:rPr kumimoji="0" lang="en-US" altLang="zh-CN" sz="1400" b="0" i="0" u="none" strike="noStrike" cap="none" normalizeH="0" baseline="0" dirty="0">
                          <a:ln>
                            <a:noFill/>
                          </a:ln>
                          <a:solidFill>
                            <a:schemeClr val="tx1"/>
                          </a:solidFill>
                          <a:effectLst/>
                          <a:latin typeface="+mn-lt"/>
                          <a:ea typeface="+mn-ea"/>
                          <a:cs typeface="+mn-ea"/>
                          <a:sym typeface="+mn-lt"/>
                        </a:rPr>
                        <a:t>…</a:t>
                      </a:r>
                      <a:endParaRPr kumimoji="0" lang="zh-CN" altLang="en-US" sz="1400" b="0" i="0" u="none" strike="noStrike" cap="none" normalizeH="0" baseline="0" dirty="0">
                        <a:ln>
                          <a:noFill/>
                        </a:ln>
                        <a:solidFill>
                          <a:schemeClr val="tx1"/>
                        </a:solidFill>
                        <a:effectLst/>
                        <a:latin typeface="+mn-lt"/>
                        <a:ea typeface="+mn-ea"/>
                        <a:cs typeface="+mn-ea"/>
                        <a:sym typeface="+mn-lt"/>
                      </a:endParaRPr>
                    </a:p>
                  </a:txBody>
                  <a:tcPr marL="91448" marR="91448" marT="45700" marB="45700" anchor="ctr" horzOverflow="overflow">
                    <a:lnL>
                      <a:noFill/>
                    </a:lnL>
                    <a:lnR>
                      <a:noFill/>
                    </a:lnR>
                    <a:lnT>
                      <a:noFill/>
                    </a:lnT>
                    <a:lnB>
                      <a:noFill/>
                    </a:lnB>
                    <a:lnTlToBr>
                      <a:noFill/>
                    </a:lnTlToBr>
                    <a:lnBlToTr>
                      <a:noFill/>
                    </a:lnBlToTr>
                    <a:solidFill>
                      <a:schemeClr val="bg2">
                        <a:lumMod val="90000"/>
                      </a:schemeClr>
                    </a:solidFill>
                  </a:tcPr>
                </a:tc>
                <a:extLst>
                  <a:ext uri="{0D108BD9-81ED-4DB2-BD59-A6C34878D82A}">
                    <a16:rowId xmlns="" xmlns:a16="http://schemas.microsoft.com/office/drawing/2014/main" val="10003"/>
                  </a:ext>
                </a:extLst>
              </a:tr>
            </a:tbl>
          </a:graphicData>
        </a:graphic>
      </p:graphicFrame>
      <p:graphicFrame>
        <p:nvGraphicFramePr>
          <p:cNvPr id="20" name="表格 19"/>
          <p:cNvGraphicFramePr>
            <a:graphicFrameLocks noGrp="1"/>
          </p:cNvGraphicFramePr>
          <p:nvPr>
            <p:extLst/>
          </p:nvPr>
        </p:nvGraphicFramePr>
        <p:xfrm>
          <a:off x="9134034" y="1488127"/>
          <a:ext cx="2506581" cy="1883782"/>
        </p:xfrm>
        <a:graphic>
          <a:graphicData uri="http://schemas.openxmlformats.org/drawingml/2006/table">
            <a:tbl>
              <a:tblPr/>
              <a:tblGrid>
                <a:gridCol w="2506581">
                  <a:extLst>
                    <a:ext uri="{9D8B030D-6E8A-4147-A177-3AD203B41FA5}">
                      <a16:colId xmlns="" xmlns:a16="http://schemas.microsoft.com/office/drawing/2014/main" val="20000"/>
                    </a:ext>
                  </a:extLst>
                </a:gridCol>
              </a:tblGrid>
              <a:tr h="859661">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cap="none" normalizeH="0" baseline="0" dirty="0">
                          <a:ln>
                            <a:noFill/>
                          </a:ln>
                          <a:solidFill>
                            <a:schemeClr val="tx1"/>
                          </a:solidFill>
                          <a:effectLst/>
                          <a:latin typeface="+mn-lt"/>
                          <a:ea typeface="+mn-ea"/>
                          <a:cs typeface="+mn-ea"/>
                          <a:sym typeface="+mn-lt"/>
                        </a:rPr>
                        <a:t>河南省高速发展公司</a:t>
                      </a:r>
                    </a:p>
                  </a:txBody>
                  <a:tcPr marL="91444" marR="91444" marT="45740" marB="45740" anchor="ctr" horzOverflow="overflow">
                    <a:lnL>
                      <a:noFill/>
                    </a:lnL>
                    <a:lnR>
                      <a:noFill/>
                    </a:lnR>
                    <a:lnT>
                      <a:noFill/>
                    </a:lnT>
                    <a:lnB>
                      <a:noFill/>
                    </a:lnB>
                    <a:lnTlToBr>
                      <a:noFill/>
                    </a:lnTlToBr>
                    <a:lnBlToTr>
                      <a:noFill/>
                    </a:lnBlToTr>
                    <a:solidFill>
                      <a:schemeClr val="bg2">
                        <a:alpha val="80000"/>
                      </a:schemeClr>
                    </a:solidFill>
                  </a:tcPr>
                </a:tc>
                <a:extLst>
                  <a:ext uri="{0D108BD9-81ED-4DB2-BD59-A6C34878D82A}">
                    <a16:rowId xmlns="" xmlns:a16="http://schemas.microsoft.com/office/drawing/2014/main" val="10000"/>
                  </a:ext>
                </a:extLst>
              </a:tr>
              <a:tr h="1024121">
                <a:tc>
                  <a:txBody>
                    <a:bodyPr/>
                    <a:lstStyle>
                      <a:lvl1pPr>
                        <a:lnSpc>
                          <a:spcPct val="90000"/>
                        </a:lnSpc>
                        <a:spcBef>
                          <a:spcPts val="1000"/>
                        </a:spcBef>
                        <a:buFont typeface="Arial" panose="020B0604020202020204" pitchFamily="34" charset="0"/>
                        <a:defRPr sz="24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defRPr sz="20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defRPr>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defRPr sz="1600">
                          <a:solidFill>
                            <a:schemeClr val="tx1"/>
                          </a:solidFill>
                          <a:latin typeface="微软雅黑" panose="020B0503020204020204" pitchFamily="34" charset="-122"/>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cap="none" normalizeH="0" baseline="0" dirty="0">
                          <a:ln>
                            <a:noFill/>
                          </a:ln>
                          <a:solidFill>
                            <a:schemeClr val="tx1"/>
                          </a:solidFill>
                          <a:effectLst/>
                          <a:latin typeface="+mn-lt"/>
                          <a:ea typeface="+mn-ea"/>
                          <a:cs typeface="+mn-ea"/>
                          <a:sym typeface="+mn-lt"/>
                        </a:rPr>
                        <a:t>河北白洋淀旅游局、河北望都招商局</a:t>
                      </a:r>
                      <a:r>
                        <a:rPr kumimoji="0" lang="en-US" altLang="zh-CN" sz="1400" b="0" i="0" u="none" strike="noStrike" cap="none" normalizeH="0" baseline="0" dirty="0">
                          <a:ln>
                            <a:noFill/>
                          </a:ln>
                          <a:solidFill>
                            <a:schemeClr val="tx1"/>
                          </a:solidFill>
                          <a:effectLst/>
                          <a:latin typeface="+mn-lt"/>
                          <a:ea typeface="+mn-ea"/>
                          <a:cs typeface="+mn-ea"/>
                          <a:sym typeface="+mn-lt"/>
                        </a:rPr>
                        <a:t>…</a:t>
                      </a:r>
                      <a:endParaRPr kumimoji="0" lang="zh-CN" altLang="en-US" sz="1400" b="0" i="0" u="none" strike="noStrike" cap="none" normalizeH="0" baseline="0" dirty="0">
                        <a:ln>
                          <a:noFill/>
                        </a:ln>
                        <a:solidFill>
                          <a:schemeClr val="tx1"/>
                        </a:solidFill>
                        <a:effectLst/>
                        <a:latin typeface="+mn-lt"/>
                        <a:ea typeface="+mn-ea"/>
                        <a:cs typeface="+mn-ea"/>
                        <a:sym typeface="+mn-lt"/>
                      </a:endParaRPr>
                    </a:p>
                  </a:txBody>
                  <a:tcPr marL="91444" marR="91444" marT="45740" marB="45740" anchor="ctr" horzOverflow="overflow">
                    <a:lnL>
                      <a:noFill/>
                    </a:lnL>
                    <a:lnR>
                      <a:noFill/>
                    </a:lnR>
                    <a:lnT>
                      <a:noFill/>
                    </a:lnT>
                    <a:lnB>
                      <a:noFill/>
                    </a:lnB>
                    <a:lnTlToBr>
                      <a:noFill/>
                    </a:lnTlToBr>
                    <a:lnBlToTr>
                      <a:noFill/>
                    </a:lnBlToTr>
                    <a:solidFill>
                      <a:schemeClr val="bg2">
                        <a:lumMod val="90000"/>
                      </a:schemeClr>
                    </a:solidFill>
                  </a:tcPr>
                </a:tc>
                <a:extLst>
                  <a:ext uri="{0D108BD9-81ED-4DB2-BD59-A6C34878D82A}">
                    <a16:rowId xmlns="" xmlns:a16="http://schemas.microsoft.com/office/drawing/2014/main" val="10001"/>
                  </a:ext>
                </a:extLst>
              </a:tr>
            </a:tbl>
          </a:graphicData>
        </a:graphic>
      </p:graphicFrame>
      <p:sp>
        <p:nvSpPr>
          <p:cNvPr id="21" name="矩形 20"/>
          <p:cNvSpPr/>
          <p:nvPr/>
        </p:nvSpPr>
        <p:spPr bwMode="auto">
          <a:xfrm>
            <a:off x="9120826" y="1128771"/>
            <a:ext cx="2519790" cy="3683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Microsoft YaHei"/>
                <a:ea typeface="Microsoft YaHei"/>
                <a:cs typeface="+mn-ea"/>
                <a:sym typeface="+mn-lt"/>
              </a:rPr>
              <a:t>智慧信息</a:t>
            </a:r>
          </a:p>
        </p:txBody>
      </p:sp>
      <p:sp>
        <p:nvSpPr>
          <p:cNvPr id="22" name="矩形 21"/>
          <p:cNvSpPr/>
          <p:nvPr/>
        </p:nvSpPr>
        <p:spPr bwMode="auto">
          <a:xfrm>
            <a:off x="6312514" y="1128771"/>
            <a:ext cx="2519790" cy="3683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数据报告及服务</a:t>
            </a:r>
          </a:p>
        </p:txBody>
      </p:sp>
      <p:sp>
        <p:nvSpPr>
          <p:cNvPr id="23" name="矩形 22"/>
          <p:cNvSpPr/>
          <p:nvPr/>
        </p:nvSpPr>
        <p:spPr bwMode="auto">
          <a:xfrm>
            <a:off x="3503832" y="1128771"/>
            <a:ext cx="2519790" cy="3683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FFFFFF"/>
                </a:solidFill>
                <a:effectLst/>
                <a:uLnTx/>
                <a:uFillTx/>
                <a:latin typeface="Microsoft YaHei"/>
                <a:ea typeface="Microsoft YaHei"/>
                <a:cs typeface="+mn-ea"/>
                <a:sym typeface="+mn-lt"/>
              </a:rPr>
              <a:t>可视化大屏</a:t>
            </a:r>
          </a:p>
        </p:txBody>
      </p:sp>
      <p:sp>
        <p:nvSpPr>
          <p:cNvPr id="24" name="矩形 23"/>
          <p:cNvSpPr/>
          <p:nvPr/>
        </p:nvSpPr>
        <p:spPr bwMode="auto">
          <a:xfrm>
            <a:off x="695519" y="1128771"/>
            <a:ext cx="2519790" cy="3683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FFFF"/>
                </a:solidFill>
                <a:effectLst/>
                <a:uLnTx/>
                <a:uFillTx/>
                <a:latin typeface="Microsoft YaHei"/>
                <a:ea typeface="Microsoft YaHei"/>
                <a:cs typeface="+mn-ea"/>
                <a:sym typeface="+mn-lt"/>
              </a:rPr>
              <a:t>解决方案</a:t>
            </a:r>
          </a:p>
        </p:txBody>
      </p:sp>
      <p:sp>
        <p:nvSpPr>
          <p:cNvPr id="25" name="矩形 20"/>
          <p:cNvSpPr>
            <a:spLocks noChangeArrowheads="1"/>
          </p:cNvSpPr>
          <p:nvPr/>
        </p:nvSpPr>
        <p:spPr bwMode="auto">
          <a:xfrm>
            <a:off x="106363" y="2654515"/>
            <a:ext cx="56673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Microsoft YaHei"/>
                <a:ea typeface="Microsoft YaHei"/>
                <a:cs typeface="+mn-ea"/>
                <a:sym typeface="+mn-lt"/>
              </a:rPr>
              <a:t>案例分享</a:t>
            </a:r>
          </a:p>
        </p:txBody>
      </p:sp>
      <p:pic>
        <p:nvPicPr>
          <p:cNvPr id="4" name="图片 3">
            <a:extLst>
              <a:ext uri="{FF2B5EF4-FFF2-40B4-BE49-F238E27FC236}">
                <a16:creationId xmlns="" xmlns:a16="http://schemas.microsoft.com/office/drawing/2014/main" id="{BEE60443-CD8F-CB44-89EE-711503AFDCE0}"/>
              </a:ext>
            </a:extLst>
          </p:cNvPr>
          <p:cNvPicPr>
            <a:picLocks/>
          </p:cNvPicPr>
          <p:nvPr/>
        </p:nvPicPr>
        <p:blipFill>
          <a:blip r:embed="rId3" cstate="print">
            <a:extLst>
              <a:ext uri="{28A0092B-C50C-407E-A947-70E740481C1C}">
                <a14:useLocalDpi xmlns:a14="http://schemas.microsoft.com/office/drawing/2010/main" xmlns="" val="0"/>
              </a:ext>
            </a:extLst>
          </a:blip>
          <a:stretch>
            <a:fillRect/>
          </a:stretch>
        </p:blipFill>
        <p:spPr>
          <a:xfrm>
            <a:off x="695400" y="5121368"/>
            <a:ext cx="2700000" cy="1620000"/>
          </a:xfrm>
          <a:prstGeom prst="rect">
            <a:avLst/>
          </a:prstGeom>
        </p:spPr>
      </p:pic>
      <p:pic>
        <p:nvPicPr>
          <p:cNvPr id="6" name="图片 5">
            <a:extLst>
              <a:ext uri="{FF2B5EF4-FFF2-40B4-BE49-F238E27FC236}">
                <a16:creationId xmlns="" xmlns:a16="http://schemas.microsoft.com/office/drawing/2014/main" id="{353B3C9E-E0B4-DE4C-A7A6-FD47C2C21C1D}"/>
              </a:ext>
            </a:extLst>
          </p:cNvPr>
          <p:cNvPicPr>
            <a:picLocks/>
          </p:cNvPicPr>
          <p:nvPr/>
        </p:nvPicPr>
        <p:blipFill>
          <a:blip r:embed="rId4" cstate="print">
            <a:extLst>
              <a:ext uri="{28A0092B-C50C-407E-A947-70E740481C1C}">
                <a14:useLocalDpi xmlns:a14="http://schemas.microsoft.com/office/drawing/2010/main" xmlns="" val="0"/>
              </a:ext>
            </a:extLst>
          </a:blip>
          <a:stretch>
            <a:fillRect/>
          </a:stretch>
        </p:blipFill>
        <p:spPr>
          <a:xfrm>
            <a:off x="3443805" y="3465184"/>
            <a:ext cx="2700000" cy="1620000"/>
          </a:xfrm>
          <a:prstGeom prst="rect">
            <a:avLst/>
          </a:prstGeom>
        </p:spPr>
      </p:pic>
      <p:pic>
        <p:nvPicPr>
          <p:cNvPr id="8" name="图片 7">
            <a:extLst>
              <a:ext uri="{FF2B5EF4-FFF2-40B4-BE49-F238E27FC236}">
                <a16:creationId xmlns="" xmlns:a16="http://schemas.microsoft.com/office/drawing/2014/main" id="{A67E245A-8B33-B84D-A99B-BAF39F2B6A87}"/>
              </a:ext>
            </a:extLst>
          </p:cNvPr>
          <p:cNvPicPr>
            <a:picLocks/>
          </p:cNvPicPr>
          <p:nvPr/>
        </p:nvPicPr>
        <p:blipFill>
          <a:blip r:embed="rId5" cstate="print">
            <a:extLst>
              <a:ext uri="{28A0092B-C50C-407E-A947-70E740481C1C}">
                <a14:useLocalDpi xmlns:a14="http://schemas.microsoft.com/office/drawing/2010/main" xmlns="" val="0"/>
              </a:ext>
            </a:extLst>
          </a:blip>
          <a:stretch>
            <a:fillRect/>
          </a:stretch>
        </p:blipFill>
        <p:spPr>
          <a:xfrm>
            <a:off x="8940615" y="5121368"/>
            <a:ext cx="2700000" cy="1620000"/>
          </a:xfrm>
          <a:prstGeom prst="rect">
            <a:avLst/>
          </a:prstGeom>
        </p:spPr>
      </p:pic>
      <p:pic>
        <p:nvPicPr>
          <p:cNvPr id="12" name="图片 11">
            <a:extLst>
              <a:ext uri="{FF2B5EF4-FFF2-40B4-BE49-F238E27FC236}">
                <a16:creationId xmlns="" xmlns:a16="http://schemas.microsoft.com/office/drawing/2014/main" id="{B2852A9D-676F-CA4C-81CC-0EA531DCA4A3}"/>
              </a:ext>
            </a:extLst>
          </p:cNvPr>
          <p:cNvPicPr>
            <a:picLocks/>
          </p:cNvPicPr>
          <p:nvPr/>
        </p:nvPicPr>
        <p:blipFill>
          <a:blip r:embed="rId6" cstate="print">
            <a:extLst>
              <a:ext uri="{28A0092B-C50C-407E-A947-70E740481C1C}">
                <a14:useLocalDpi xmlns:a14="http://schemas.microsoft.com/office/drawing/2010/main" xmlns="" val="0"/>
              </a:ext>
            </a:extLst>
          </a:blip>
          <a:stretch>
            <a:fillRect/>
          </a:stretch>
        </p:blipFill>
        <p:spPr>
          <a:xfrm>
            <a:off x="3443805" y="5121368"/>
            <a:ext cx="2700000" cy="1620000"/>
          </a:xfrm>
          <a:prstGeom prst="rect">
            <a:avLst/>
          </a:prstGeom>
        </p:spPr>
      </p:pic>
      <p:pic>
        <p:nvPicPr>
          <p:cNvPr id="14" name="图片 13">
            <a:extLst>
              <a:ext uri="{FF2B5EF4-FFF2-40B4-BE49-F238E27FC236}">
                <a16:creationId xmlns="" xmlns:a16="http://schemas.microsoft.com/office/drawing/2014/main" id="{E1DF6550-66CB-F649-8B1B-66A0915C5466}"/>
              </a:ext>
            </a:extLst>
          </p:cNvPr>
          <p:cNvPicPr>
            <a:picLocks/>
          </p:cNvPicPr>
          <p:nvPr/>
        </p:nvPicPr>
        <p:blipFill>
          <a:blip r:embed="rId7" cstate="print">
            <a:extLst>
              <a:ext uri="{28A0092B-C50C-407E-A947-70E740481C1C}">
                <a14:useLocalDpi xmlns:a14="http://schemas.microsoft.com/office/drawing/2010/main" xmlns="" val="0"/>
              </a:ext>
            </a:extLst>
          </a:blip>
          <a:stretch>
            <a:fillRect/>
          </a:stretch>
        </p:blipFill>
        <p:spPr>
          <a:xfrm>
            <a:off x="6192210" y="3465184"/>
            <a:ext cx="2700000" cy="1620000"/>
          </a:xfrm>
          <a:prstGeom prst="rect">
            <a:avLst/>
          </a:prstGeom>
        </p:spPr>
      </p:pic>
      <p:pic>
        <p:nvPicPr>
          <p:cNvPr id="16" name="图片 15">
            <a:extLst>
              <a:ext uri="{FF2B5EF4-FFF2-40B4-BE49-F238E27FC236}">
                <a16:creationId xmlns="" xmlns:a16="http://schemas.microsoft.com/office/drawing/2014/main" id="{6442CD9E-5916-0641-8C85-6A3D972135C9}"/>
              </a:ext>
            </a:extLst>
          </p:cNvPr>
          <p:cNvPicPr>
            <a:picLocks/>
          </p:cNvPicPr>
          <p:nvPr/>
        </p:nvPicPr>
        <p:blipFill>
          <a:blip r:embed="rId8" cstate="print">
            <a:extLst>
              <a:ext uri="{28A0092B-C50C-407E-A947-70E740481C1C}">
                <a14:useLocalDpi xmlns:a14="http://schemas.microsoft.com/office/drawing/2010/main" xmlns="" val="0"/>
              </a:ext>
            </a:extLst>
          </a:blip>
          <a:stretch>
            <a:fillRect/>
          </a:stretch>
        </p:blipFill>
        <p:spPr>
          <a:xfrm>
            <a:off x="8940615" y="3465184"/>
            <a:ext cx="2700000" cy="1620000"/>
          </a:xfrm>
          <a:prstGeom prst="rect">
            <a:avLst/>
          </a:prstGeom>
        </p:spPr>
      </p:pic>
      <p:pic>
        <p:nvPicPr>
          <p:cNvPr id="30" name="图片 29">
            <a:extLst>
              <a:ext uri="{FF2B5EF4-FFF2-40B4-BE49-F238E27FC236}">
                <a16:creationId xmlns="" xmlns:a16="http://schemas.microsoft.com/office/drawing/2014/main" id="{CFF6C5F2-FB07-A04B-BEA3-25C1B0FF7B78}"/>
              </a:ext>
            </a:extLst>
          </p:cNvPr>
          <p:cNvPicPr>
            <a:picLocks/>
          </p:cNvPicPr>
          <p:nvPr/>
        </p:nvPicPr>
        <p:blipFill>
          <a:blip r:embed="rId9" cstate="print">
            <a:extLst>
              <a:ext uri="{28A0092B-C50C-407E-A947-70E740481C1C}">
                <a14:useLocalDpi xmlns:a14="http://schemas.microsoft.com/office/drawing/2010/main" xmlns="" val="0"/>
              </a:ext>
            </a:extLst>
          </a:blip>
          <a:stretch>
            <a:fillRect/>
          </a:stretch>
        </p:blipFill>
        <p:spPr>
          <a:xfrm>
            <a:off x="6192210" y="5121368"/>
            <a:ext cx="2700000" cy="1620000"/>
          </a:xfrm>
          <a:prstGeom prst="rect">
            <a:avLst/>
          </a:prstGeom>
        </p:spPr>
      </p:pic>
      <p:sp>
        <p:nvSpPr>
          <p:cNvPr id="31" name="矩形 30">
            <a:extLst>
              <a:ext uri="{FF2B5EF4-FFF2-40B4-BE49-F238E27FC236}">
                <a16:creationId xmlns="" xmlns:a16="http://schemas.microsoft.com/office/drawing/2014/main" id="{916258DF-05AD-B946-B3A0-50405A069362}"/>
              </a:ext>
            </a:extLst>
          </p:cNvPr>
          <p:cNvSpPr/>
          <p:nvPr/>
        </p:nvSpPr>
        <p:spPr>
          <a:xfrm>
            <a:off x="693461" y="3485629"/>
            <a:ext cx="2701939" cy="1584000"/>
          </a:xfrm>
          <a:prstGeom prst="rect">
            <a:avLst/>
          </a:prstGeom>
          <a:solidFill>
            <a:schemeClr val="bg1">
              <a:lumMod val="85000"/>
            </a:schemeClr>
          </a:solidFill>
        </p:spPr>
        <p:txBody>
          <a:bodyPr wrap="square"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300" b="1" i="0" u="none" strike="noStrike" kern="100" cap="none" spc="0" normalizeH="0" baseline="0" noProof="0" dirty="0">
                <a:ln>
                  <a:noFill/>
                </a:ln>
                <a:solidFill>
                  <a:srgbClr val="C00000"/>
                </a:solidFill>
                <a:effectLst/>
                <a:uLnTx/>
                <a:uFillTx/>
                <a:latin typeface="Microsoft YaHei" charset="-122"/>
                <a:ea typeface="Microsoft YaHei" charset="-122"/>
                <a:cs typeface="Microsoft YaHei" charset="-122"/>
              </a:rPr>
              <a:t>山东泰安旅游大屏：</a:t>
            </a:r>
            <a:r>
              <a:rPr kumimoji="0" lang="zh-CN" altLang="en-US"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利用联通大数据公司</a:t>
            </a:r>
            <a:r>
              <a:rPr kumimoji="0" lang="en-US" altLang="zh-CN"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a:t>
            </a:r>
            <a:r>
              <a:rPr kumimoji="0" lang="zh-CN" altLang="zh-CN"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旅游</a:t>
            </a:r>
            <a:r>
              <a:rPr kumimoji="0" lang="en-US" altLang="zh-CN"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a:t>
            </a:r>
            <a:r>
              <a:rPr kumimoji="0" lang="zh-CN" altLang="zh-CN"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全方位决策平台</a:t>
            </a:r>
            <a:r>
              <a:rPr kumimoji="0" lang="zh-CN" altLang="en-US"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a:t>
            </a:r>
            <a:r>
              <a:rPr kumimoji="0" lang="zh-CN" altLang="zh-CN"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提供山东省</a:t>
            </a:r>
            <a:r>
              <a:rPr kumimoji="0" lang="zh-CN" altLang="en-US"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整体</a:t>
            </a:r>
            <a:r>
              <a:rPr kumimoji="0" lang="zh-CN" altLang="zh-CN"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漫入漫出数据以及泰安市作为试点城市的游客数据</a:t>
            </a:r>
            <a:r>
              <a:rPr kumimoji="0" lang="zh-CN" altLang="en-US"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a:t>
            </a:r>
            <a:r>
              <a:rPr kumimoji="0" lang="zh-CN" altLang="zh-CN"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最终交付</a:t>
            </a:r>
            <a:r>
              <a:rPr kumimoji="0" lang="zh-CN" altLang="zh-CN" sz="1300" b="0" i="0" u="none" strike="noStrike" kern="100" cap="none" spc="0" normalizeH="0" baseline="0" noProof="0" dirty="0">
                <a:ln>
                  <a:noFill/>
                </a:ln>
                <a:solidFill>
                  <a:srgbClr val="C00000"/>
                </a:solidFill>
                <a:effectLst/>
                <a:uLnTx/>
                <a:uFillTx/>
                <a:latin typeface="Microsoft YaHei" charset="-122"/>
                <a:ea typeface="Microsoft YaHei" charset="-122"/>
                <a:cs typeface="Microsoft YaHei" charset="-122"/>
              </a:rPr>
              <a:t>游客画像、客源总览、客流详情、入境分析、出境分析、流入态势、流出态势</a:t>
            </a:r>
            <a:r>
              <a:rPr kumimoji="0" lang="zh-CN" altLang="zh-CN" sz="1300" b="0" i="0" u="none" strike="noStrike" kern="100" cap="none" spc="0" normalizeH="0" baseline="0" noProof="0" dirty="0">
                <a:ln>
                  <a:noFill/>
                </a:ln>
                <a:solidFill>
                  <a:prstClr val="black"/>
                </a:solidFill>
                <a:effectLst/>
                <a:uLnTx/>
                <a:uFillTx/>
                <a:latin typeface="Microsoft YaHei" charset="-122"/>
                <a:ea typeface="Microsoft YaHei" charset="-122"/>
                <a:cs typeface="Microsoft YaHei" charset="-122"/>
              </a:rPr>
              <a:t>七个大屏</a:t>
            </a:r>
          </a:p>
        </p:txBody>
      </p:sp>
    </p:spTree>
    <p:extLst>
      <p:ext uri="{BB962C8B-B14F-4D97-AF65-F5344CB8AC3E}">
        <p14:creationId xmlns:p14="http://schemas.microsoft.com/office/powerpoint/2010/main" xmlns="" val="4573519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825" y="1669113"/>
            <a:ext cx="11437442" cy="1615425"/>
            <a:chOff x="123825" y="1669113"/>
            <a:chExt cx="11437442" cy="1615425"/>
          </a:xfrm>
        </p:grpSpPr>
        <p:sp>
          <p:nvSpPr>
            <p:cNvPr id="27" name="矩形 20"/>
            <p:cNvSpPr>
              <a:spLocks noChangeArrowheads="1"/>
            </p:cNvSpPr>
            <p:nvPr/>
          </p:nvSpPr>
          <p:spPr bwMode="auto">
            <a:xfrm>
              <a:off x="123825" y="1669113"/>
              <a:ext cx="566738"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Microsoft YaHei"/>
                  <a:ea typeface="Microsoft YaHei"/>
                  <a:cs typeface="+mn-ea"/>
                  <a:sym typeface="+mn-lt"/>
                </a:rPr>
                <a:t>方案介绍</a:t>
              </a:r>
            </a:p>
          </p:txBody>
        </p:sp>
        <p:cxnSp>
          <p:nvCxnSpPr>
            <p:cNvPr id="29" name="直接连接符 28"/>
            <p:cNvCxnSpPr/>
            <p:nvPr/>
          </p:nvCxnSpPr>
          <p:spPr>
            <a:xfrm>
              <a:off x="623392" y="3284538"/>
              <a:ext cx="10937875" cy="0"/>
            </a:xfrm>
            <a:prstGeom prst="line">
              <a:avLst/>
            </a:prstGeom>
            <a:ln w="12700">
              <a:solidFill>
                <a:srgbClr val="C00000">
                  <a:alpha val="70000"/>
                </a:srgbClr>
              </a:solidFill>
            </a:ln>
          </p:spPr>
          <p:style>
            <a:lnRef idx="1">
              <a:schemeClr val="accent1"/>
            </a:lnRef>
            <a:fillRef idx="0">
              <a:schemeClr val="accent1"/>
            </a:fillRef>
            <a:effectRef idx="0">
              <a:schemeClr val="accent1"/>
            </a:effectRef>
            <a:fontRef idx="minor">
              <a:schemeClr val="tx1"/>
            </a:fontRef>
          </p:style>
        </p:cxnSp>
      </p:grpSp>
      <p:sp>
        <p:nvSpPr>
          <p:cNvPr id="36" name="Text Box 4"/>
          <p:cNvSpPr txBox="1">
            <a:spLocks noChangeArrowheads="1"/>
          </p:cNvSpPr>
          <p:nvPr/>
        </p:nvSpPr>
        <p:spPr bwMode="auto">
          <a:xfrm>
            <a:off x="427402" y="396529"/>
            <a:ext cx="10070487" cy="5386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defPPr>
              <a:defRPr lang="en-US"/>
            </a:defPPr>
            <a:lvl1pPr>
              <a:lnSpc>
                <a:spcPct val="125000"/>
              </a:lnSpc>
              <a:defRPr sz="2800" b="1">
                <a:solidFill>
                  <a:prstClr val="black"/>
                </a:solidFill>
                <a:latin typeface="Microsoft YaHei"/>
                <a:ea typeface="Microsoft YaHei"/>
                <a:cs typeface="+mn-ea"/>
              </a:defRPr>
            </a:lvl1pPr>
          </a:lstStyle>
          <a:p>
            <a:r>
              <a:rPr lang="en-US" altLang="zh-CN" dirty="0">
                <a:sym typeface="+mn-lt"/>
              </a:rPr>
              <a:t>3.4.1 </a:t>
            </a:r>
            <a:r>
              <a:rPr lang="zh-CN" altLang="en-US" dirty="0">
                <a:sym typeface="+mn-lt"/>
              </a:rPr>
              <a:t>明星产品</a:t>
            </a:r>
            <a:r>
              <a:rPr lang="en-US" altLang="zh-CN" dirty="0">
                <a:sym typeface="+mn-lt"/>
              </a:rPr>
              <a:t>-</a:t>
            </a:r>
            <a:r>
              <a:rPr lang="zh-CN" altLang="en-US" dirty="0">
                <a:sym typeface="+mn-lt"/>
              </a:rPr>
              <a:t>政务大数据</a:t>
            </a:r>
            <a:r>
              <a:rPr lang="en-US" altLang="zh-CN" dirty="0">
                <a:sym typeface="+mn-lt"/>
              </a:rPr>
              <a:t>(1/3)</a:t>
            </a:r>
            <a:endParaRPr lang="zh-CN" altLang="en-US" dirty="0">
              <a:sym typeface="+mn-lt"/>
            </a:endParaRPr>
          </a:p>
        </p:txBody>
      </p:sp>
      <p:sp>
        <p:nvSpPr>
          <p:cNvPr id="3" name="矩形 2"/>
          <p:cNvSpPr/>
          <p:nvPr/>
        </p:nvSpPr>
        <p:spPr>
          <a:xfrm>
            <a:off x="1127448" y="1772816"/>
            <a:ext cx="10657184" cy="874407"/>
          </a:xfrm>
          <a:prstGeom prst="rect">
            <a:avLst/>
          </a:prstGeom>
        </p:spPr>
        <p:txBody>
          <a:bodyPr wrap="square">
            <a:spAutoFit/>
          </a:bodyPr>
          <a:lstStyle/>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a:ea typeface="Microsoft YaHei"/>
                <a:cs typeface="+mn-ea"/>
              </a:rPr>
              <a:t>面向政府管理部门，解决数据规模大、整合难、利用率低、“信息孤岛” 等痛点，以数据整合共享为基础、 以大数据管理为核心，以数据应用为主导，以安全运营为保障，打造政务大数据解决方案。</a:t>
            </a:r>
            <a:endParaRPr kumimoji="0" lang="zh-CN" altLang="zh-CN" sz="1800" b="0" i="0" u="none" strike="noStrike" kern="1200" cap="none" spc="0" normalizeH="0" baseline="0" noProof="0" dirty="0">
              <a:ln>
                <a:noFill/>
              </a:ln>
              <a:solidFill>
                <a:prstClr val="black"/>
              </a:solidFill>
              <a:effectLst/>
              <a:uLnTx/>
              <a:uFillTx/>
              <a:latin typeface="Microsoft YaHei"/>
              <a:ea typeface="Microsoft YaHei"/>
              <a:cs typeface="+mn-ea"/>
            </a:endParaRPr>
          </a:p>
        </p:txBody>
      </p:sp>
      <p:grpSp>
        <p:nvGrpSpPr>
          <p:cNvPr id="14" name="组合 13"/>
          <p:cNvGrpSpPr/>
          <p:nvPr/>
        </p:nvGrpSpPr>
        <p:grpSpPr>
          <a:xfrm>
            <a:off x="263352" y="4235406"/>
            <a:ext cx="11357913" cy="1929898"/>
            <a:chOff x="106363" y="4398261"/>
            <a:chExt cx="11357913" cy="1569660"/>
          </a:xfrm>
        </p:grpSpPr>
        <p:sp>
          <p:nvSpPr>
            <p:cNvPr id="15" name="矩形 20"/>
            <p:cNvSpPr>
              <a:spLocks noChangeArrowheads="1"/>
            </p:cNvSpPr>
            <p:nvPr/>
          </p:nvSpPr>
          <p:spPr bwMode="auto">
            <a:xfrm>
              <a:off x="106363" y="4398261"/>
              <a:ext cx="56673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Microsoft YaHei"/>
                  <a:ea typeface="Microsoft YaHei"/>
                  <a:cs typeface="+mn-ea"/>
                  <a:sym typeface="+mn-lt"/>
                </a:rPr>
                <a:t>目标客户</a:t>
              </a:r>
            </a:p>
          </p:txBody>
        </p:sp>
        <p:sp>
          <p:nvSpPr>
            <p:cNvPr id="16" name="矩形 15"/>
            <p:cNvSpPr/>
            <p:nvPr/>
          </p:nvSpPr>
          <p:spPr bwMode="auto">
            <a:xfrm>
              <a:off x="1022582" y="5505505"/>
              <a:ext cx="10441694" cy="432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17" name="矩形 16"/>
            <p:cNvSpPr>
              <a:spLocks noChangeAspect="1"/>
            </p:cNvSpPr>
            <p:nvPr/>
          </p:nvSpPr>
          <p:spPr bwMode="auto">
            <a:xfrm>
              <a:off x="1022583" y="4932727"/>
              <a:ext cx="10441693" cy="432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18" name="í$1îḓe"/>
            <p:cNvSpPr/>
            <p:nvPr/>
          </p:nvSpPr>
          <p:spPr bwMode="auto">
            <a:xfrm>
              <a:off x="1022581" y="4444047"/>
              <a:ext cx="3345739" cy="381000"/>
            </a:xfrm>
            <a:prstGeom prst="rect">
              <a:avLst/>
            </a:prstGeom>
            <a:solidFill>
              <a:srgbClr val="C00000"/>
            </a:solidFill>
            <a:ln w="12700">
              <a:miter lim="400000"/>
            </a:ln>
          </p:spPr>
          <p:txBody>
            <a:bodyPr wrap="none" lIns="90000" tIns="46800" rIns="90000" bIns="4680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客户行业</a:t>
              </a:r>
              <a:endParaRPr kumimoji="0" 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19" name="îşľîḍe"/>
            <p:cNvSpPr/>
            <p:nvPr/>
          </p:nvSpPr>
          <p:spPr bwMode="auto">
            <a:xfrm>
              <a:off x="4488048" y="4444047"/>
              <a:ext cx="3427652" cy="381000"/>
            </a:xfrm>
            <a:prstGeom prst="rect">
              <a:avLst/>
            </a:prstGeom>
            <a:solidFill>
              <a:srgbClr val="C00000"/>
            </a:solidFill>
            <a:ln w="12700">
              <a:miter lim="400000"/>
            </a:ln>
          </p:spPr>
          <p:txBody>
            <a:bodyPr wrap="none" lIns="90000" tIns="46800" rIns="90000" bIns="4680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应用场景</a:t>
              </a:r>
              <a:endParaRPr kumimoji="0" lang="en-US" altLang="zh-CN"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20" name="iṣlíďê"/>
            <p:cNvSpPr/>
            <p:nvPr/>
          </p:nvSpPr>
          <p:spPr bwMode="auto">
            <a:xfrm>
              <a:off x="1117564" y="5129577"/>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21" name="iṥ1íḋê"/>
            <p:cNvSpPr/>
            <p:nvPr/>
          </p:nvSpPr>
          <p:spPr bwMode="auto">
            <a:xfrm>
              <a:off x="1301194" y="5033322"/>
              <a:ext cx="3158449" cy="23653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icrosoft YaHei"/>
                  <a:ea typeface="Microsoft YaHei"/>
                  <a:cs typeface="+mn-ea"/>
                  <a:sym typeface="+mn-lt"/>
                </a:rPr>
                <a:t>工商局、经信委、工信委、发改委等各级政府机关</a:t>
              </a:r>
              <a:endParaRPr kumimoji="0" lang="en-US" altLang="zh-CN" sz="14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22" name="ï$ḷîḑê"/>
            <p:cNvSpPr/>
            <p:nvPr/>
          </p:nvSpPr>
          <p:spPr bwMode="auto">
            <a:xfrm>
              <a:off x="4569821" y="5129577"/>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23" name="íś1iḋê"/>
            <p:cNvSpPr/>
            <p:nvPr/>
          </p:nvSpPr>
          <p:spPr bwMode="auto">
            <a:xfrm>
              <a:off x="4754719" y="5039013"/>
              <a:ext cx="3147050" cy="24772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lstStyle/>
            <a:p>
              <a:pPr marL="0" marR="0" lvl="0" indent="0" algn="l" defTabSz="533400" rtl="0" eaLnBrk="1" fontAlgn="auto" latinLnBrk="0" hangingPunct="1">
                <a:lnSpc>
                  <a:spcPct val="100000"/>
                </a:lnSpc>
                <a:spcBef>
                  <a:spcPts val="0"/>
                </a:spcBef>
                <a:spcAft>
                  <a:spcPct val="35000"/>
                </a:spcAft>
                <a:buClrTx/>
                <a:buSzTx/>
                <a:buFontTx/>
                <a:buNone/>
                <a:tabLst/>
                <a:defRPr/>
              </a:pPr>
              <a:r>
                <a:rPr kumimoji="0" lang="zh-CN" altLang="zh-CN" sz="1400" b="0" i="0" u="none" strike="noStrike" kern="100" cap="none" spc="0" normalizeH="0" baseline="0" noProof="0" dirty="0">
                  <a:ln>
                    <a:noFill/>
                  </a:ln>
                  <a:solidFill>
                    <a:prstClr val="black">
                      <a:hueOff val="0"/>
                      <a:satOff val="0"/>
                      <a:lumOff val="0"/>
                      <a:alphaOff val="0"/>
                    </a:prstClr>
                  </a:solidFill>
                  <a:effectLst/>
                  <a:uLnTx/>
                  <a:uFillTx/>
                  <a:latin typeface="Microsoft YaHei"/>
                  <a:ea typeface="Microsoft YaHei"/>
                  <a:cs typeface="+mn-ea"/>
                  <a:sym typeface="+mn-lt"/>
                </a:rPr>
                <a:t>数据共享交换</a:t>
              </a:r>
              <a:r>
                <a:rPr kumimoji="0" lang="zh-CN" altLang="en-US" sz="1400" b="0" i="0" u="none" strike="noStrike" kern="100" cap="none" spc="0" normalizeH="0" baseline="0" noProof="0" dirty="0">
                  <a:ln>
                    <a:noFill/>
                  </a:ln>
                  <a:solidFill>
                    <a:prstClr val="black">
                      <a:hueOff val="0"/>
                      <a:satOff val="0"/>
                      <a:lumOff val="0"/>
                      <a:alphaOff val="0"/>
                    </a:prstClr>
                  </a:solidFill>
                  <a:effectLst/>
                  <a:uLnTx/>
                  <a:uFillTx/>
                  <a:latin typeface="Microsoft YaHei"/>
                  <a:ea typeface="Microsoft YaHei"/>
                  <a:cs typeface="+mn-ea"/>
                  <a:sym typeface="+mn-lt"/>
                </a:rPr>
                <a:t>、</a:t>
              </a:r>
              <a:r>
                <a:rPr kumimoji="0" lang="zh-CN" altLang="zh-CN" sz="1400" b="0" i="0" u="none" strike="noStrike" kern="100" cap="none" spc="0" normalizeH="0" baseline="0" noProof="0" dirty="0">
                  <a:ln>
                    <a:noFill/>
                  </a:ln>
                  <a:solidFill>
                    <a:prstClr val="black">
                      <a:hueOff val="0"/>
                      <a:satOff val="0"/>
                      <a:lumOff val="0"/>
                      <a:alphaOff val="0"/>
                    </a:prstClr>
                  </a:solidFill>
                  <a:effectLst/>
                  <a:uLnTx/>
                  <a:uFillTx/>
                  <a:latin typeface="Microsoft YaHei"/>
                  <a:ea typeface="Microsoft YaHei"/>
                  <a:cs typeface="+mn-ea"/>
                  <a:sym typeface="+mn-lt"/>
                </a:rPr>
                <a:t>信息资源目录梳理</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grpSp>
          <p:nvGrpSpPr>
            <p:cNvPr id="24" name="组合 30"/>
            <p:cNvGrpSpPr/>
            <p:nvPr/>
          </p:nvGrpSpPr>
          <p:grpSpPr bwMode="auto">
            <a:xfrm>
              <a:off x="1288529" y="5611086"/>
              <a:ext cx="6600575" cy="236543"/>
              <a:chOff x="826288" y="5512207"/>
              <a:chExt cx="7011833" cy="477260"/>
            </a:xfrm>
          </p:grpSpPr>
          <p:sp>
            <p:nvSpPr>
              <p:cNvPr id="34" name="ïṣḷîde"/>
              <p:cNvSpPr/>
              <p:nvPr/>
            </p:nvSpPr>
            <p:spPr>
              <a:xfrm>
                <a:off x="826288" y="5512219"/>
                <a:ext cx="3353895" cy="477248"/>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ts val="0"/>
                  </a:spcBef>
                  <a:spcAft>
                    <a:spcPct val="35000"/>
                  </a:spcAft>
                  <a:buClrTx/>
                  <a:buSzTx/>
                  <a:buFontTx/>
                  <a:buNone/>
                  <a:tabLst/>
                  <a:defRPr/>
                </a:pPr>
                <a:r>
                  <a:rPr lang="zh-CN" altLang="en-US" sz="1400" noProof="0" dirty="0" smtClean="0">
                    <a:solidFill>
                      <a:srgbClr val="000000"/>
                    </a:solidFill>
                    <a:latin typeface="Microsoft YaHei"/>
                    <a:ea typeface="Microsoft YaHei"/>
                    <a:cs typeface="+mn-ea"/>
                    <a:sym typeface="+mn-lt"/>
                  </a:rPr>
                  <a:t>数字办、智慧办</a:t>
                </a:r>
                <a:endParaRPr kumimoji="0" lang="zh-CN" altLang="en-US" sz="14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35" name="ïSḻîḍe"/>
              <p:cNvSpPr/>
              <p:nvPr/>
            </p:nvSpPr>
            <p:spPr>
              <a:xfrm>
                <a:off x="4494989" y="5512207"/>
                <a:ext cx="3343132" cy="47724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100000"/>
                  </a:lnSpc>
                  <a:spcBef>
                    <a:spcPct val="0"/>
                  </a:spcBef>
                  <a:spcAft>
                    <a:spcPct val="35000"/>
                  </a:spcAft>
                  <a:buClrTx/>
                  <a:buSzTx/>
                  <a:buFontTx/>
                  <a:buNone/>
                  <a:tabLst/>
                  <a:defRPr/>
                </a:pPr>
                <a:r>
                  <a:rPr kumimoji="0" lang="zh-CN" altLang="zh-CN" sz="1400" b="0" i="0" u="none" strike="noStrike" kern="100" cap="none" spc="0" normalizeH="0" baseline="0" noProof="0" dirty="0">
                    <a:ln>
                      <a:noFill/>
                    </a:ln>
                    <a:solidFill>
                      <a:prstClr val="black">
                        <a:hueOff val="0"/>
                        <a:satOff val="0"/>
                        <a:lumOff val="0"/>
                        <a:alphaOff val="0"/>
                      </a:prstClr>
                    </a:solidFill>
                    <a:effectLst/>
                    <a:uLnTx/>
                    <a:uFillTx/>
                    <a:latin typeface="Microsoft YaHei"/>
                    <a:ea typeface="Microsoft YaHei"/>
                    <a:cs typeface="+mn-ea"/>
                    <a:sym typeface="+mn-lt"/>
                  </a:rPr>
                  <a:t>数据共享交换</a:t>
                </a:r>
                <a:r>
                  <a:rPr kumimoji="0" lang="zh-CN" altLang="en-US" sz="1400" b="0" i="0" u="none" strike="noStrike" kern="1200" cap="none" spc="0" normalizeH="0" baseline="0" noProof="0" dirty="0">
                    <a:ln>
                      <a:noFill/>
                    </a:ln>
                    <a:solidFill>
                      <a:srgbClr val="000000"/>
                    </a:solidFill>
                    <a:effectLst/>
                    <a:uLnTx/>
                    <a:uFillTx/>
                    <a:latin typeface="Microsoft YaHei"/>
                    <a:ea typeface="Microsoft YaHei"/>
                    <a:cs typeface="+mn-ea"/>
                    <a:sym typeface="+mn-lt"/>
                  </a:rPr>
                  <a:t>、决策支持、数据交易</a:t>
                </a:r>
                <a:endParaRPr kumimoji="0" lang="en-US" altLang="zh-CN" sz="14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sp>
          <p:nvSpPr>
            <p:cNvPr id="25" name="iṣlíďê"/>
            <p:cNvSpPr/>
            <p:nvPr/>
          </p:nvSpPr>
          <p:spPr bwMode="auto">
            <a:xfrm>
              <a:off x="1121362" y="5666616"/>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26" name="ï$ḷîḑê"/>
            <p:cNvSpPr/>
            <p:nvPr/>
          </p:nvSpPr>
          <p:spPr bwMode="auto">
            <a:xfrm>
              <a:off x="4574896" y="5666616"/>
              <a:ext cx="192496"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Microsoft YaHei"/>
                <a:ea typeface="Microsoft YaHei"/>
                <a:cs typeface="+mn-ea"/>
                <a:sym typeface="+mn-lt"/>
              </a:endParaRPr>
            </a:p>
          </p:txBody>
        </p:sp>
        <p:sp>
          <p:nvSpPr>
            <p:cNvPr id="28" name="îşľîḍe"/>
            <p:cNvSpPr/>
            <p:nvPr/>
          </p:nvSpPr>
          <p:spPr bwMode="auto">
            <a:xfrm>
              <a:off x="8036624" y="4444047"/>
              <a:ext cx="3427652" cy="381000"/>
            </a:xfrm>
            <a:prstGeom prst="rect">
              <a:avLst/>
            </a:prstGeom>
            <a:solidFill>
              <a:srgbClr val="C00000"/>
            </a:solidFill>
            <a:ln w="12700">
              <a:miter lim="400000"/>
            </a:ln>
          </p:spPr>
          <p:txBody>
            <a:bodyPr wrap="none" lIns="90000" tIns="46800" rIns="90000" bIns="4680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对应决策人</a:t>
              </a:r>
              <a:endParaRPr kumimoji="0" lang="en-US" altLang="zh-CN"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30" name="iṣlíďê"/>
            <p:cNvSpPr/>
            <p:nvPr/>
          </p:nvSpPr>
          <p:spPr bwMode="auto">
            <a:xfrm>
              <a:off x="8098386" y="5104817"/>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31" name="iṥ1íḋê"/>
            <p:cNvSpPr/>
            <p:nvPr/>
          </p:nvSpPr>
          <p:spPr bwMode="auto">
            <a:xfrm>
              <a:off x="8282016" y="5036555"/>
              <a:ext cx="3158449" cy="23653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icrosoft YaHei"/>
                  <a:ea typeface="Microsoft YaHei"/>
                  <a:cs typeface="+mn-ea"/>
                  <a:sym typeface="+mn-lt"/>
                </a:rPr>
                <a:t>数据中心负责人、信息中心负责人等</a:t>
              </a:r>
              <a:endParaRPr kumimoji="0" lang="en-US" altLang="zh-CN" sz="14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sp>
          <p:nvSpPr>
            <p:cNvPr id="32" name="iṣlíďê"/>
            <p:cNvSpPr/>
            <p:nvPr/>
          </p:nvSpPr>
          <p:spPr bwMode="auto">
            <a:xfrm>
              <a:off x="8091803" y="5682510"/>
              <a:ext cx="193762" cy="101600"/>
            </a:xfrm>
            <a:prstGeom prst="rect">
              <a:avLst/>
            </a:prstGeom>
            <a:noFill/>
            <a:ln w="19050">
              <a:solidFill>
                <a:srgbClr val="C00000"/>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33" name="iṥ1íḋê"/>
            <p:cNvSpPr/>
            <p:nvPr/>
          </p:nvSpPr>
          <p:spPr bwMode="auto">
            <a:xfrm>
              <a:off x="8275433" y="5614248"/>
              <a:ext cx="3158449" cy="236537"/>
            </a:xfrm>
            <a:custGeom>
              <a:avLst/>
              <a:gdLst>
                <a:gd name="connsiteX0" fmla="*/ 0 w 1865255"/>
                <a:gd name="connsiteY0" fmla="*/ 0 h 343446"/>
                <a:gd name="connsiteX1" fmla="*/ 1865255 w 1865255"/>
                <a:gd name="connsiteY1" fmla="*/ 0 h 343446"/>
                <a:gd name="connsiteX2" fmla="*/ 1865255 w 1865255"/>
                <a:gd name="connsiteY2" fmla="*/ 343446 h 343446"/>
                <a:gd name="connsiteX3" fmla="*/ 0 w 1865255"/>
                <a:gd name="connsiteY3" fmla="*/ 343446 h 343446"/>
                <a:gd name="connsiteX4" fmla="*/ 0 w 1865255"/>
                <a:gd name="connsiteY4" fmla="*/ 0 h 34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55" h="343446">
                  <a:moveTo>
                    <a:pt x="0" y="0"/>
                  </a:moveTo>
                  <a:lnTo>
                    <a:pt x="1865255" y="0"/>
                  </a:lnTo>
                  <a:lnTo>
                    <a:pt x="1865255" y="343446"/>
                  </a:lnTo>
                  <a:lnTo>
                    <a:pt x="0" y="34344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Col="1270" anchor="ctr">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icrosoft YaHei"/>
                  <a:ea typeface="Microsoft YaHei"/>
                  <a:cs typeface="+mn-ea"/>
                  <a:sym typeface="+mn-lt"/>
                </a:rPr>
                <a:t>数据中心负责人、信息中心负责人等</a:t>
              </a:r>
              <a:endParaRPr kumimoji="0" lang="en-US" altLang="zh-CN" sz="1400" b="0" i="0" u="none" strike="noStrike" kern="1200" cap="none" spc="0" normalizeH="0" baseline="0" noProof="0" dirty="0">
                <a:ln>
                  <a:noFill/>
                </a:ln>
                <a:solidFill>
                  <a:srgbClr val="000000"/>
                </a:solidFill>
                <a:effectLst/>
                <a:uLnTx/>
                <a:uFillTx/>
                <a:latin typeface="Microsoft YaHei"/>
                <a:ea typeface="Microsoft YaHei"/>
                <a:cs typeface="+mn-ea"/>
                <a:sym typeface="+mn-lt"/>
              </a:endParaRPr>
            </a:p>
          </p:txBody>
        </p:sp>
      </p:grpSp>
    </p:spTree>
    <p:extLst>
      <p:ext uri="{BB962C8B-B14F-4D97-AF65-F5344CB8AC3E}">
        <p14:creationId xmlns:p14="http://schemas.microsoft.com/office/powerpoint/2010/main" xmlns="" val="40030476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C844BCCB-C0DB-46E5-82CD-7DCF75722FC3}"/>
              </a:ext>
            </a:extLst>
          </p:cNvPr>
          <p:cNvSpPr/>
          <p:nvPr/>
        </p:nvSpPr>
        <p:spPr>
          <a:xfrm>
            <a:off x="263352" y="1268760"/>
            <a:ext cx="6657592" cy="961289"/>
          </a:xfrm>
          <a:prstGeom prst="rect">
            <a:avLst/>
          </a:prstGeom>
        </p:spPr>
        <p:txBody>
          <a:bodyPr wrap="none">
            <a:spAutoFit/>
          </a:bodyPr>
          <a:lstStyle/>
          <a:p>
            <a:pPr>
              <a:lnSpc>
                <a:spcPct val="150000"/>
              </a:lnSpc>
            </a:pPr>
            <a:r>
              <a:rPr lang="zh-CN" altLang="en-US" sz="2000" b="1" dirty="0" smtClean="0">
                <a:latin typeface="微软雅黑" panose="020B0503020204020204" pitchFamily="34" charset="-122"/>
                <a:ea typeface="微软雅黑" panose="020B0503020204020204" pitchFamily="34" charset="-122"/>
                <a:cs typeface="宋体" panose="02010600030101010101" pitchFamily="2" charset="-122"/>
              </a:rPr>
              <a:t>客户：福州</a:t>
            </a:r>
            <a:r>
              <a:rPr lang="zh-CN" altLang="zh-CN" sz="2000" b="1" dirty="0" smtClean="0">
                <a:latin typeface="微软雅黑" panose="020B0503020204020204" pitchFamily="34" charset="-122"/>
                <a:ea typeface="微软雅黑" panose="020B0503020204020204" pitchFamily="34" charset="-122"/>
                <a:cs typeface="宋体" panose="02010600030101010101" pitchFamily="2" charset="-122"/>
              </a:rPr>
              <a:t>长乐区</a:t>
            </a:r>
            <a:r>
              <a:rPr lang="zh-CN" altLang="en-US" sz="2000" b="1" dirty="0" smtClean="0">
                <a:latin typeface="微软雅黑" panose="020B0503020204020204" pitchFamily="34" charset="-122"/>
                <a:ea typeface="微软雅黑" panose="020B0503020204020204" pitchFamily="34" charset="-122"/>
                <a:cs typeface="宋体" panose="02010600030101010101" pitchFamily="2" charset="-122"/>
              </a:rPr>
              <a:t>政府</a:t>
            </a:r>
            <a:endParaRPr lang="en-US" altLang="zh-CN" sz="2000" b="1" dirty="0" smtClean="0">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b="1" dirty="0" smtClean="0">
                <a:latin typeface="微软雅黑" panose="020B0503020204020204" pitchFamily="34" charset="-122"/>
                <a:ea typeface="微软雅黑" panose="020B0503020204020204" pitchFamily="34" charset="-122"/>
                <a:cs typeface="宋体" panose="02010600030101010101" pitchFamily="2" charset="-122"/>
              </a:rPr>
              <a:t>项目成果：</a:t>
            </a:r>
            <a:r>
              <a:rPr lang="zh-CN" altLang="zh-CN" sz="2000" b="1" dirty="0" smtClean="0">
                <a:latin typeface="微软雅黑" panose="020B0503020204020204" pitchFamily="34" charset="-122"/>
                <a:ea typeface="微软雅黑" panose="020B0503020204020204" pitchFamily="34" charset="-122"/>
                <a:cs typeface="宋体" panose="02010600030101010101" pitchFamily="2" charset="-122"/>
              </a:rPr>
              <a:t>政务</a:t>
            </a:r>
            <a:r>
              <a:rPr lang="zh-CN" altLang="zh-CN" sz="2000" b="1" dirty="0">
                <a:latin typeface="微软雅黑" panose="020B0503020204020204" pitchFamily="34" charset="-122"/>
                <a:ea typeface="微软雅黑" panose="020B0503020204020204" pitchFamily="34" charset="-122"/>
                <a:cs typeface="宋体" panose="02010600030101010101" pitchFamily="2" charset="-122"/>
              </a:rPr>
              <a:t>信息资源目录</a:t>
            </a:r>
            <a:r>
              <a:rPr lang="zh-CN" altLang="en-US" sz="2000" b="1" dirty="0">
                <a:latin typeface="微软雅黑" panose="020B0503020204020204" pitchFamily="34" charset="-122"/>
                <a:ea typeface="微软雅黑" panose="020B0503020204020204" pitchFamily="34" charset="-122"/>
                <a:cs typeface="宋体" panose="02010600030101010101" pitchFamily="2" charset="-122"/>
              </a:rPr>
              <a:t>梳理</a:t>
            </a:r>
            <a:r>
              <a:rPr lang="zh-CN" altLang="zh-CN" sz="2000" b="1" dirty="0" smtClean="0">
                <a:latin typeface="微软雅黑" panose="020B0503020204020204" pitchFamily="34" charset="-122"/>
                <a:ea typeface="微软雅黑" panose="020B0503020204020204" pitchFamily="34" charset="-122"/>
                <a:cs typeface="宋体" panose="02010600030101010101" pitchFamily="2" charset="-122"/>
              </a:rPr>
              <a:t>项目</a:t>
            </a:r>
            <a:r>
              <a:rPr lang="zh-CN" altLang="en-US" sz="2000" b="1" dirty="0" smtClean="0">
                <a:latin typeface="微软雅黑" panose="020B0503020204020204" pitchFamily="34" charset="-122"/>
                <a:ea typeface="微软雅黑" panose="020B0503020204020204" pitchFamily="34" charset="-122"/>
                <a:cs typeface="宋体" panose="02010600030101010101" pitchFamily="2" charset="-122"/>
              </a:rPr>
              <a:t>，签约收入</a:t>
            </a:r>
            <a:r>
              <a:rPr lang="en-US" altLang="zh-CN" sz="2000" b="1" dirty="0" smtClean="0">
                <a:latin typeface="微软雅黑" panose="020B0503020204020204" pitchFamily="34" charset="-122"/>
                <a:ea typeface="微软雅黑" panose="020B0503020204020204" pitchFamily="34" charset="-122"/>
                <a:cs typeface="宋体" panose="02010600030101010101" pitchFamily="2" charset="-122"/>
              </a:rPr>
              <a:t>29</a:t>
            </a:r>
            <a:r>
              <a:rPr lang="zh-CN" altLang="en-US" sz="2000" b="1" dirty="0" smtClean="0">
                <a:latin typeface="微软雅黑" panose="020B0503020204020204" pitchFamily="34" charset="-122"/>
                <a:ea typeface="微软雅黑" panose="020B0503020204020204" pitchFamily="34" charset="-122"/>
                <a:cs typeface="宋体" panose="02010600030101010101" pitchFamily="2" charset="-122"/>
              </a:rPr>
              <a:t>万元</a:t>
            </a:r>
            <a:endParaRPr lang="zh-CN" altLang="en-US" sz="20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 xmlns:a16="http://schemas.microsoft.com/office/drawing/2014/main" id="{23A7CEA0-6D1D-4B44-9158-9C05C319A071}"/>
              </a:ext>
            </a:extLst>
          </p:cNvPr>
          <p:cNvPicPr>
            <a:picLocks noChangeAspect="1"/>
          </p:cNvPicPr>
          <p:nvPr/>
        </p:nvPicPr>
        <p:blipFill>
          <a:blip r:embed="rId2" cstate="print"/>
          <a:stretch>
            <a:fillRect/>
          </a:stretch>
        </p:blipFill>
        <p:spPr>
          <a:xfrm>
            <a:off x="7176120" y="1556792"/>
            <a:ext cx="4878662" cy="3440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Box 4"/>
          <p:cNvSpPr txBox="1">
            <a:spLocks noChangeArrowheads="1"/>
          </p:cNvSpPr>
          <p:nvPr/>
        </p:nvSpPr>
        <p:spPr bwMode="auto">
          <a:xfrm>
            <a:off x="418001" y="260648"/>
            <a:ext cx="10070487" cy="4894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lvl="0">
              <a:lnSpc>
                <a:spcPct val="125000"/>
              </a:lnSpc>
            </a:pPr>
            <a:r>
              <a:rPr lang="en-US" altLang="zh-CN" sz="2800" b="1" dirty="0" smtClean="0">
                <a:solidFill>
                  <a:prstClr val="black"/>
                </a:solidFill>
                <a:latin typeface="Microsoft YaHei"/>
                <a:ea typeface="Microsoft YaHei"/>
                <a:cs typeface="+mn-ea"/>
                <a:sym typeface="+mn-lt"/>
              </a:rPr>
              <a:t>3.4.2 </a:t>
            </a:r>
            <a:r>
              <a:rPr lang="zh-CN" altLang="en-US" sz="2800" b="1" dirty="0" smtClean="0">
                <a:solidFill>
                  <a:prstClr val="black"/>
                </a:solidFill>
                <a:latin typeface="Microsoft YaHei"/>
                <a:ea typeface="Microsoft YaHei"/>
                <a:cs typeface="+mn-ea"/>
                <a:sym typeface="+mn-lt"/>
              </a:rPr>
              <a:t>明星</a:t>
            </a:r>
            <a:r>
              <a:rPr lang="zh-CN" altLang="en-US" sz="2800" b="1" dirty="0">
                <a:solidFill>
                  <a:prstClr val="black"/>
                </a:solidFill>
                <a:latin typeface="Microsoft YaHei"/>
                <a:ea typeface="Microsoft YaHei"/>
                <a:cs typeface="+mn-ea"/>
                <a:sym typeface="+mn-lt"/>
              </a:rPr>
              <a:t>产品</a:t>
            </a:r>
            <a:r>
              <a:rPr lang="en-US" altLang="zh-CN" sz="2800" b="1" dirty="0">
                <a:solidFill>
                  <a:prstClr val="black"/>
                </a:solidFill>
                <a:latin typeface="Microsoft YaHei"/>
                <a:ea typeface="Microsoft YaHei"/>
                <a:cs typeface="+mn-ea"/>
                <a:sym typeface="+mn-lt"/>
              </a:rPr>
              <a:t>-</a:t>
            </a:r>
            <a:r>
              <a:rPr kumimoji="1" lang="zh-CN" altLang="en-US" sz="2800" b="1" i="0" u="none" strike="noStrike" kern="1200" cap="none" spc="0" normalizeH="0" baseline="0" noProof="0" dirty="0">
                <a:ln>
                  <a:noFill/>
                </a:ln>
                <a:solidFill>
                  <a:prstClr val="black"/>
                </a:solidFill>
                <a:effectLst/>
                <a:uLnTx/>
                <a:uFillTx/>
                <a:latin typeface="Microsoft YaHei"/>
                <a:ea typeface="Microsoft YaHei"/>
                <a:cs typeface="+mn-ea"/>
                <a:sym typeface="+mn-lt"/>
              </a:rPr>
              <a:t>政务大</a:t>
            </a:r>
            <a:r>
              <a:rPr kumimoji="1" lang="zh-CN" altLang="en-US" sz="2800" b="1" i="0" u="none" strike="noStrike" kern="1200" cap="none" spc="0" normalizeH="0" baseline="0" noProof="0" dirty="0" smtClean="0">
                <a:ln>
                  <a:noFill/>
                </a:ln>
                <a:solidFill>
                  <a:prstClr val="black"/>
                </a:solidFill>
                <a:effectLst/>
                <a:uLnTx/>
                <a:uFillTx/>
                <a:latin typeface="Microsoft YaHei"/>
                <a:ea typeface="Microsoft YaHei"/>
                <a:cs typeface="+mn-ea"/>
                <a:sym typeface="+mn-lt"/>
              </a:rPr>
              <a:t>数据案例分享 </a:t>
            </a:r>
            <a:r>
              <a:rPr kumimoji="1" lang="en-US" altLang="zh-CN" sz="2800" b="1" i="0" u="none" strike="noStrike" kern="1200" cap="none" spc="0" normalizeH="0" baseline="0" noProof="0" dirty="0" smtClean="0">
                <a:ln>
                  <a:noFill/>
                </a:ln>
                <a:solidFill>
                  <a:prstClr val="black"/>
                </a:solidFill>
                <a:effectLst/>
                <a:uLnTx/>
                <a:uFillTx/>
                <a:latin typeface="Microsoft YaHei"/>
                <a:ea typeface="Microsoft YaHei"/>
                <a:cs typeface="+mn-ea"/>
                <a:sym typeface="+mn-lt"/>
              </a:rPr>
              <a:t>(2/2)</a:t>
            </a:r>
            <a:endParaRPr kumimoji="0" lang="zh-CN" altLang="en-US" sz="2800" b="1" i="0" u="none" strike="noStrike" kern="1200" cap="none" spc="0" normalizeH="0" baseline="0" noProof="0" dirty="0">
              <a:ln>
                <a:noFill/>
              </a:ln>
              <a:solidFill>
                <a:srgbClr val="FF0000"/>
              </a:solidFill>
              <a:effectLst/>
              <a:uLnTx/>
              <a:uFillTx/>
              <a:latin typeface="Microsoft YaHei"/>
              <a:ea typeface="Microsoft YaHei"/>
              <a:cs typeface="+mn-ea"/>
              <a:sym typeface="+mn-lt"/>
            </a:endParaRPr>
          </a:p>
        </p:txBody>
      </p:sp>
      <p:sp>
        <p:nvSpPr>
          <p:cNvPr id="2" name="矩形 1">
            <a:extLst>
              <a:ext uri="{FF2B5EF4-FFF2-40B4-BE49-F238E27FC236}">
                <a16:creationId xmlns="" xmlns:a16="http://schemas.microsoft.com/office/drawing/2014/main" id="{5C840678-38D0-43A1-83E5-13D36454AB86}"/>
              </a:ext>
            </a:extLst>
          </p:cNvPr>
          <p:cNvSpPr/>
          <p:nvPr/>
        </p:nvSpPr>
        <p:spPr>
          <a:xfrm>
            <a:off x="335360" y="2336242"/>
            <a:ext cx="6606854" cy="3877985"/>
          </a:xfrm>
          <a:prstGeom prst="rect">
            <a:avLst/>
          </a:prstGeom>
        </p:spPr>
        <p:txBody>
          <a:bodyPr wrap="square">
            <a:spAutoFit/>
          </a:bodyPr>
          <a:lstStyle/>
          <a:p>
            <a:pPr>
              <a:lnSpc>
                <a:spcPct val="150000"/>
              </a:lnSpc>
            </a:pPr>
            <a:r>
              <a:rPr lang="zh-CN" altLang="en-US" sz="2000" b="1" dirty="0" smtClean="0">
                <a:latin typeface="+mn-ea"/>
              </a:rPr>
              <a:t>关键举措：</a:t>
            </a:r>
            <a:endParaRPr lang="en-US" altLang="zh-CN" sz="2000" b="1" dirty="0">
              <a:latin typeface="+mn-ea"/>
            </a:endParaRPr>
          </a:p>
          <a:p>
            <a:pPr>
              <a:lnSpc>
                <a:spcPct val="150000"/>
              </a:lnSpc>
            </a:pPr>
            <a:r>
              <a:rPr lang="zh-CN" altLang="en-US" b="1" dirty="0" smtClean="0">
                <a:solidFill>
                  <a:srgbClr val="FF0000"/>
                </a:solidFill>
                <a:latin typeface="+mn-ea"/>
              </a:rPr>
              <a:t>摸需求：</a:t>
            </a:r>
            <a:r>
              <a:rPr lang="zh-CN" altLang="en-US" dirty="0" smtClean="0">
                <a:latin typeface="+mn-ea"/>
              </a:rPr>
              <a:t>通过当地数字办了解</a:t>
            </a:r>
            <a:r>
              <a:rPr lang="zh-CN" altLang="en-US" dirty="0">
                <a:latin typeface="+mn-ea"/>
              </a:rPr>
              <a:t>政府关于政务信息资源目录编制和数据归集工作的相关工作要求文件，了解基于该项工作的具体工作安排。</a:t>
            </a:r>
            <a:endParaRPr lang="en-US" altLang="zh-CN" dirty="0">
              <a:latin typeface="+mn-ea"/>
            </a:endParaRPr>
          </a:p>
          <a:p>
            <a:pPr>
              <a:lnSpc>
                <a:spcPct val="150000"/>
              </a:lnSpc>
            </a:pPr>
            <a:r>
              <a:rPr lang="zh-CN" altLang="en-US" b="1" dirty="0" smtClean="0">
                <a:solidFill>
                  <a:srgbClr val="FF0000"/>
                </a:solidFill>
                <a:latin typeface="+mn-ea"/>
              </a:rPr>
              <a:t>抓痛点：</a:t>
            </a:r>
            <a:r>
              <a:rPr lang="zh-CN" altLang="en-US" dirty="0" smtClean="0">
                <a:latin typeface="+mn-ea"/>
              </a:rPr>
              <a:t>通过了解得知政府</a:t>
            </a:r>
            <a:r>
              <a:rPr lang="zh-CN" altLang="en-US" dirty="0">
                <a:latin typeface="+mn-ea"/>
              </a:rPr>
              <a:t>的绩效</a:t>
            </a:r>
            <a:r>
              <a:rPr lang="zh-CN" altLang="en-US" dirty="0" smtClean="0">
                <a:latin typeface="+mn-ea"/>
              </a:rPr>
              <a:t>考核与该项目的完成情况挂钩， 政府有迫切的实施意愿。</a:t>
            </a:r>
            <a:endParaRPr lang="en-US" altLang="zh-CN" dirty="0">
              <a:latin typeface="+mn-ea"/>
            </a:endParaRPr>
          </a:p>
          <a:p>
            <a:pPr>
              <a:lnSpc>
                <a:spcPct val="150000"/>
              </a:lnSpc>
            </a:pPr>
            <a:r>
              <a:rPr lang="zh-CN" altLang="en-US" b="1" dirty="0" smtClean="0">
                <a:solidFill>
                  <a:srgbClr val="FF0000"/>
                </a:solidFill>
                <a:latin typeface="+mn-ea"/>
              </a:rPr>
              <a:t>批</a:t>
            </a:r>
            <a:r>
              <a:rPr lang="zh-CN" altLang="en-US" b="1" dirty="0">
                <a:solidFill>
                  <a:srgbClr val="FF0000"/>
                </a:solidFill>
                <a:latin typeface="+mn-ea"/>
              </a:rPr>
              <a:t>资金</a:t>
            </a:r>
            <a:r>
              <a:rPr lang="zh-CN" altLang="en-US" b="1" dirty="0" smtClean="0">
                <a:solidFill>
                  <a:srgbClr val="FF0000"/>
                </a:solidFill>
                <a:latin typeface="+mn-ea"/>
              </a:rPr>
              <a:t>：</a:t>
            </a:r>
            <a:r>
              <a:rPr lang="zh-CN" altLang="en-US" dirty="0" smtClean="0">
                <a:latin typeface="+mn-ea"/>
              </a:rPr>
              <a:t>了解</a:t>
            </a:r>
            <a:r>
              <a:rPr lang="zh-CN" altLang="en-US" dirty="0">
                <a:latin typeface="+mn-ea"/>
              </a:rPr>
              <a:t>该项目工作的资金批复和到位</a:t>
            </a:r>
            <a:r>
              <a:rPr lang="zh-CN" altLang="en-US" dirty="0" smtClean="0">
                <a:latin typeface="+mn-ea"/>
              </a:rPr>
              <a:t>情况</a:t>
            </a:r>
            <a:endParaRPr lang="en-US" altLang="zh-CN" dirty="0">
              <a:latin typeface="+mn-ea"/>
            </a:endParaRPr>
          </a:p>
          <a:p>
            <a:pPr>
              <a:lnSpc>
                <a:spcPct val="150000"/>
              </a:lnSpc>
            </a:pPr>
            <a:r>
              <a:rPr lang="zh-CN" altLang="en-US" b="1" dirty="0" smtClean="0">
                <a:solidFill>
                  <a:srgbClr val="FF0000"/>
                </a:solidFill>
                <a:latin typeface="+mn-ea"/>
              </a:rPr>
              <a:t>促</a:t>
            </a:r>
            <a:r>
              <a:rPr lang="zh-CN" altLang="en-US" b="1" dirty="0">
                <a:solidFill>
                  <a:srgbClr val="FF0000"/>
                </a:solidFill>
                <a:latin typeface="+mn-ea"/>
              </a:rPr>
              <a:t>招标</a:t>
            </a:r>
            <a:r>
              <a:rPr lang="zh-CN" altLang="en-US" b="1" dirty="0" smtClean="0">
                <a:solidFill>
                  <a:srgbClr val="FF0000"/>
                </a:solidFill>
                <a:latin typeface="+mn-ea"/>
              </a:rPr>
              <a:t>：</a:t>
            </a:r>
            <a:r>
              <a:rPr lang="zh-CN" altLang="en-US" dirty="0" smtClean="0">
                <a:latin typeface="+mn-ea"/>
              </a:rPr>
              <a:t>综合了解分析收集的情况信息，及时与业主做好相关信息沟通，并积极参与业主的标书编制工作，提升中标率。</a:t>
            </a:r>
            <a:endParaRPr lang="zh-CN" altLang="en-US" dirty="0">
              <a:latin typeface="+mn-ea"/>
            </a:endParaRPr>
          </a:p>
        </p:txBody>
      </p:sp>
    </p:spTree>
    <p:extLst>
      <p:ext uri="{BB962C8B-B14F-4D97-AF65-F5344CB8AC3E}">
        <p14:creationId xmlns:p14="http://schemas.microsoft.com/office/powerpoint/2010/main" xmlns="" val="3612141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s_1">
            <a:extLst>
              <a:ext uri="{FF2B5EF4-FFF2-40B4-BE49-F238E27FC236}">
                <a16:creationId xmlns="" xmlns:a16="http://schemas.microsoft.com/office/drawing/2014/main" id="{81DCD327-4D41-4DA6-8EED-7A8EF7B18F57}"/>
              </a:ext>
            </a:extLst>
          </p:cNvPr>
          <p:cNvCxnSpPr>
            <a:cxnSpLocks noChangeShapeType="1"/>
          </p:cNvCxnSpPr>
          <p:nvPr>
            <p:custDataLst>
              <p:tags r:id="rId1"/>
            </p:custDataLst>
          </p:nvPr>
        </p:nvCxnSpPr>
        <p:spPr bwMode="auto">
          <a:xfrm>
            <a:off x="5627688" y="848747"/>
            <a:ext cx="0" cy="5378257"/>
          </a:xfrm>
          <a:prstGeom prst="line">
            <a:avLst/>
          </a:prstGeom>
          <a:ln>
            <a:solidFill>
              <a:schemeClr val="bg1">
                <a:lumMod val="50000"/>
              </a:schemeClr>
            </a:solidFill>
          </a:ln>
          <a:extLst>
            <a:ext uri="{909E8E84-426E-40DD-AFC4-6F175D3DCCD1}">
              <a14:hiddenFill xmlns:a14="http://schemas.microsoft.com/office/drawing/2010/main" xmlns="">
                <a:noFill/>
              </a14:hiddenFill>
            </a:ext>
          </a:extLst>
        </p:spPr>
        <p:style>
          <a:lnRef idx="1">
            <a:schemeClr val="accent2"/>
          </a:lnRef>
          <a:fillRef idx="0">
            <a:schemeClr val="accent2"/>
          </a:fillRef>
          <a:effectRef idx="0">
            <a:schemeClr val="accent2"/>
          </a:effectRef>
          <a:fontRef idx="minor">
            <a:schemeClr val="tx1"/>
          </a:fontRef>
        </p:style>
      </p:cxnSp>
      <p:sp>
        <p:nvSpPr>
          <p:cNvPr id="4" name="MH_Entry_1">
            <a:extLst>
              <a:ext uri="{FF2B5EF4-FFF2-40B4-BE49-F238E27FC236}">
                <a16:creationId xmlns="" xmlns:a16="http://schemas.microsoft.com/office/drawing/2014/main" id="{D03B5EB6-92FF-4544-ACFB-2FE71F5F86D3}"/>
              </a:ext>
            </a:extLst>
          </p:cNvPr>
          <p:cNvSpPr txBox="1"/>
          <p:nvPr>
            <p:custDataLst>
              <p:tags r:id="rId2"/>
            </p:custDataLst>
          </p:nvPr>
        </p:nvSpPr>
        <p:spPr>
          <a:xfrm>
            <a:off x="6022293" y="1709119"/>
            <a:ext cx="5228647" cy="539510"/>
          </a:xfrm>
          <a:prstGeom prst="rect">
            <a:avLst/>
          </a:prstGeom>
          <a:noFill/>
        </p:spPr>
        <p:txBody>
          <a:bodyPr wrap="square" lIns="179805" tIns="45671" rIns="91341" bIns="45671" anchor="ctr" anchorCtr="0">
            <a:normAutofit/>
          </a:bodyPr>
          <a:lstStyle>
            <a:defPPr>
              <a:defRPr lang="zh-CN"/>
            </a:defPPr>
            <a:lvl1pPr>
              <a:defRPr sz="2000" b="1" kern="0" spc="100">
                <a:latin typeface="+mn-ea"/>
              </a:defRPr>
            </a:lvl1pPr>
          </a:lstStyle>
          <a:p>
            <a:r>
              <a:rPr lang="zh-CN" altLang="en-US" sz="2397" b="0" dirty="0" smtClean="0">
                <a:solidFill>
                  <a:schemeClr val="bg1">
                    <a:lumMod val="50000"/>
                  </a:schemeClr>
                </a:solidFill>
                <a:latin typeface="微软雅黑" panose="020B0503020204020204" pitchFamily="34" charset="-122"/>
                <a:ea typeface="微软雅黑" panose="020B0503020204020204" pitchFamily="34" charset="-122"/>
              </a:rPr>
              <a:t>发展现状</a:t>
            </a:r>
            <a:endParaRPr lang="zh-CN" altLang="en-US" sz="2397"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MH_Number_1">
            <a:extLst>
              <a:ext uri="{FF2B5EF4-FFF2-40B4-BE49-F238E27FC236}">
                <a16:creationId xmlns="" xmlns:a16="http://schemas.microsoft.com/office/drawing/2014/main" id="{1F6C95A4-C4B2-4ACE-A5E3-7601F0715282}"/>
              </a:ext>
            </a:extLst>
          </p:cNvPr>
          <p:cNvSpPr/>
          <p:nvPr>
            <p:custDataLst>
              <p:tags r:id="rId3"/>
            </p:custDataLst>
          </p:nvPr>
        </p:nvSpPr>
        <p:spPr>
          <a:xfrm>
            <a:off x="5430751" y="1716771"/>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6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dirty="0">
                <a:solidFill>
                  <a:schemeClr val="bg1"/>
                </a:solidFill>
                <a:latin typeface="微软雅黑" panose="020B0503020204020204" pitchFamily="34" charset="-122"/>
                <a:ea typeface="微软雅黑" panose="020B0503020204020204" pitchFamily="34" charset="-122"/>
              </a:rPr>
              <a:t>1</a:t>
            </a:r>
            <a:endParaRPr lang="zh-CN" altLang="en-US" sz="2131" kern="0" dirty="0">
              <a:solidFill>
                <a:schemeClr val="bg1"/>
              </a:solidFill>
              <a:latin typeface="微软雅黑" panose="020B0503020204020204" pitchFamily="34" charset="-122"/>
              <a:ea typeface="微软雅黑" panose="020B0503020204020204" pitchFamily="34" charset="-122"/>
            </a:endParaRPr>
          </a:p>
        </p:txBody>
      </p:sp>
      <p:sp>
        <p:nvSpPr>
          <p:cNvPr id="6" name="MH_Entry_2">
            <a:extLst>
              <a:ext uri="{FF2B5EF4-FFF2-40B4-BE49-F238E27FC236}">
                <a16:creationId xmlns="" xmlns:a16="http://schemas.microsoft.com/office/drawing/2014/main" id="{6B566220-2DB8-4233-81D1-22A1EAF28CB5}"/>
              </a:ext>
            </a:extLst>
          </p:cNvPr>
          <p:cNvSpPr txBox="1"/>
          <p:nvPr>
            <p:custDataLst>
              <p:tags r:id="rId4"/>
            </p:custDataLst>
          </p:nvPr>
        </p:nvSpPr>
        <p:spPr>
          <a:xfrm>
            <a:off x="6022294" y="2602271"/>
            <a:ext cx="3995999" cy="539510"/>
          </a:xfrm>
          <a:prstGeom prst="rect">
            <a:avLst/>
          </a:prstGeom>
          <a:noFill/>
        </p:spPr>
        <p:txBody>
          <a:bodyPr wrap="square" lIns="179805" tIns="45671" rIns="91341" bIns="45671" anchor="ctr" anchorCtr="0">
            <a:normAutofit/>
          </a:bodyPr>
          <a:lstStyle>
            <a:defPPr>
              <a:defRPr lang="zh-CN"/>
            </a:defPPr>
            <a:lvl1pPr>
              <a:defRPr kern="0" spc="100">
                <a:solidFill>
                  <a:srgbClr val="969696"/>
                </a:solidFill>
                <a:latin typeface="+mn-ea"/>
              </a:defRPr>
            </a:lvl1pPr>
          </a:lstStyle>
          <a:p>
            <a:r>
              <a:rPr lang="zh-CN" altLang="en-US" sz="2397" dirty="0">
                <a:solidFill>
                  <a:schemeClr val="bg1">
                    <a:lumMod val="50000"/>
                  </a:schemeClr>
                </a:solidFill>
                <a:latin typeface="微软雅黑" panose="020B0503020204020204" pitchFamily="34" charset="-122"/>
                <a:ea typeface="微软雅黑" panose="020B0503020204020204" pitchFamily="34" charset="-122"/>
              </a:rPr>
              <a:t>思路目标</a:t>
            </a:r>
          </a:p>
        </p:txBody>
      </p:sp>
      <p:sp>
        <p:nvSpPr>
          <p:cNvPr id="7" name="MH_Number_2">
            <a:extLst>
              <a:ext uri="{FF2B5EF4-FFF2-40B4-BE49-F238E27FC236}">
                <a16:creationId xmlns="" xmlns:a16="http://schemas.microsoft.com/office/drawing/2014/main" id="{0B439F45-A986-4207-9982-D4C2F4542360}"/>
              </a:ext>
            </a:extLst>
          </p:cNvPr>
          <p:cNvSpPr/>
          <p:nvPr>
            <p:custDataLst>
              <p:tags r:id="rId5"/>
            </p:custDataLst>
          </p:nvPr>
        </p:nvSpPr>
        <p:spPr>
          <a:xfrm>
            <a:off x="5430751" y="2609922"/>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6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dirty="0">
                <a:solidFill>
                  <a:srgbClr val="FFFFFF"/>
                </a:solidFill>
                <a:latin typeface="微软雅黑" panose="020B0503020204020204" pitchFamily="34" charset="-122"/>
                <a:ea typeface="微软雅黑" panose="020B0503020204020204" pitchFamily="34" charset="-122"/>
              </a:rPr>
              <a:t>2</a:t>
            </a:r>
            <a:endParaRPr lang="zh-CN" altLang="en-US" sz="2131" kern="0" dirty="0">
              <a:solidFill>
                <a:srgbClr val="FFFFFF"/>
              </a:solidFill>
              <a:latin typeface="微软雅黑" panose="020B0503020204020204" pitchFamily="34" charset="-122"/>
              <a:ea typeface="微软雅黑" panose="020B0503020204020204" pitchFamily="34" charset="-122"/>
            </a:endParaRPr>
          </a:p>
        </p:txBody>
      </p:sp>
      <p:sp>
        <p:nvSpPr>
          <p:cNvPr id="8" name="MH_Entry_3">
            <a:extLst>
              <a:ext uri="{FF2B5EF4-FFF2-40B4-BE49-F238E27FC236}">
                <a16:creationId xmlns="" xmlns:a16="http://schemas.microsoft.com/office/drawing/2014/main" id="{2487DDB1-6AB1-4685-8477-14A4323766A5}"/>
              </a:ext>
            </a:extLst>
          </p:cNvPr>
          <p:cNvSpPr txBox="1"/>
          <p:nvPr>
            <p:custDataLst>
              <p:tags r:id="rId6"/>
            </p:custDataLst>
          </p:nvPr>
        </p:nvSpPr>
        <p:spPr>
          <a:xfrm>
            <a:off x="6022292" y="3528148"/>
            <a:ext cx="4838600" cy="539510"/>
          </a:xfrm>
          <a:prstGeom prst="rect">
            <a:avLst/>
          </a:prstGeom>
          <a:noFill/>
        </p:spPr>
        <p:txBody>
          <a:bodyPr wrap="square" lIns="179805" tIns="45671" rIns="91341" bIns="45671" anchor="ctr" anchorCtr="0">
            <a:noAutofit/>
          </a:bodyPr>
          <a:lstStyle>
            <a:defPPr>
              <a:defRPr lang="zh-CN"/>
            </a:defPPr>
            <a:lvl1pPr>
              <a:defRPr kern="0" spc="100">
                <a:solidFill>
                  <a:srgbClr val="969696"/>
                </a:solidFill>
                <a:latin typeface="微软雅黑" panose="020B0503020204020204" pitchFamily="34" charset="-122"/>
                <a:ea typeface="微软雅黑" panose="020B0503020204020204" pitchFamily="34" charset="-122"/>
              </a:defRPr>
            </a:lvl1pPr>
          </a:lstStyle>
          <a:p>
            <a:r>
              <a:rPr lang="zh-CN" altLang="en-US" sz="2397" dirty="0">
                <a:solidFill>
                  <a:schemeClr val="bg1">
                    <a:lumMod val="50000"/>
                  </a:schemeClr>
                </a:solidFill>
              </a:rPr>
              <a:t>明星产品</a:t>
            </a:r>
          </a:p>
        </p:txBody>
      </p:sp>
      <p:sp>
        <p:nvSpPr>
          <p:cNvPr id="9" name="MH_Number_3">
            <a:extLst>
              <a:ext uri="{FF2B5EF4-FFF2-40B4-BE49-F238E27FC236}">
                <a16:creationId xmlns="" xmlns:a16="http://schemas.microsoft.com/office/drawing/2014/main" id="{D87F617F-6C5F-48FF-8945-0101F2334449}"/>
              </a:ext>
            </a:extLst>
          </p:cNvPr>
          <p:cNvSpPr/>
          <p:nvPr>
            <p:custDataLst>
              <p:tags r:id="rId7"/>
            </p:custDataLst>
          </p:nvPr>
        </p:nvSpPr>
        <p:spPr>
          <a:xfrm>
            <a:off x="5430751" y="3535799"/>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6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a:solidFill>
                  <a:srgbClr val="FFFFFF"/>
                </a:solidFill>
                <a:latin typeface="微软雅黑" panose="020B0503020204020204" pitchFamily="34" charset="-122"/>
                <a:ea typeface="微软雅黑" panose="020B0503020204020204" pitchFamily="34" charset="-122"/>
              </a:rPr>
              <a:t>3</a:t>
            </a:r>
            <a:endParaRPr lang="zh-CN" altLang="en-US" sz="2131" kern="0" dirty="0">
              <a:solidFill>
                <a:srgbClr val="FFFFFF"/>
              </a:solidFill>
              <a:latin typeface="微软雅黑" panose="020B0503020204020204" pitchFamily="34" charset="-122"/>
              <a:ea typeface="微软雅黑" panose="020B0503020204020204" pitchFamily="34" charset="-122"/>
            </a:endParaRPr>
          </a:p>
        </p:txBody>
      </p:sp>
      <p:sp>
        <p:nvSpPr>
          <p:cNvPr id="10" name="MH_Entry_4">
            <a:extLst>
              <a:ext uri="{FF2B5EF4-FFF2-40B4-BE49-F238E27FC236}">
                <a16:creationId xmlns="" xmlns:a16="http://schemas.microsoft.com/office/drawing/2014/main" id="{512A3CD2-5FEB-455E-BB76-4155155D0354}"/>
              </a:ext>
            </a:extLst>
          </p:cNvPr>
          <p:cNvSpPr txBox="1"/>
          <p:nvPr>
            <p:custDataLst>
              <p:tags r:id="rId8"/>
            </p:custDataLst>
          </p:nvPr>
        </p:nvSpPr>
        <p:spPr>
          <a:xfrm>
            <a:off x="6022294" y="4473666"/>
            <a:ext cx="3995999" cy="539510"/>
          </a:xfrm>
          <a:prstGeom prst="rect">
            <a:avLst/>
          </a:prstGeom>
          <a:solidFill>
            <a:srgbClr val="C00000"/>
          </a:solidFill>
        </p:spPr>
        <p:txBody>
          <a:bodyPr wrap="square" lIns="179805" tIns="45671" rIns="91341" bIns="45671" anchor="ctr" anchorCtr="0">
            <a:normAutofit/>
          </a:bodyPr>
          <a:lstStyle>
            <a:defPPr>
              <a:defRPr lang="zh-CN"/>
            </a:defPPr>
            <a:lvl1pPr>
              <a:defRPr kern="0" spc="100">
                <a:solidFill>
                  <a:srgbClr val="969696"/>
                </a:solidFill>
                <a:latin typeface="+mn-ea"/>
              </a:defRPr>
            </a:lvl1pPr>
          </a:lstStyle>
          <a:p>
            <a:r>
              <a:rPr lang="zh-CN" altLang="en-US" sz="2397" b="1" dirty="0">
                <a:solidFill>
                  <a:schemeClr val="bg1"/>
                </a:solidFill>
                <a:latin typeface="微软雅黑" panose="020B0503020204020204" pitchFamily="34" charset="-122"/>
                <a:ea typeface="微软雅黑" panose="020B0503020204020204" pitchFamily="34" charset="-122"/>
              </a:rPr>
              <a:t>营销举措</a:t>
            </a:r>
          </a:p>
        </p:txBody>
      </p:sp>
      <p:sp>
        <p:nvSpPr>
          <p:cNvPr id="11" name="MH_Number_4">
            <a:extLst>
              <a:ext uri="{FF2B5EF4-FFF2-40B4-BE49-F238E27FC236}">
                <a16:creationId xmlns="" xmlns:a16="http://schemas.microsoft.com/office/drawing/2014/main" id="{D52D79F6-5B8A-4D23-84A6-331F734DC45B}"/>
              </a:ext>
            </a:extLst>
          </p:cNvPr>
          <p:cNvSpPr/>
          <p:nvPr>
            <p:custDataLst>
              <p:tags r:id="rId9"/>
            </p:custDataLst>
          </p:nvPr>
        </p:nvSpPr>
        <p:spPr>
          <a:xfrm>
            <a:off x="5430751" y="4481318"/>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C00000"/>
          </a:solidFill>
          <a:ln w="12700" cap="flat" cmpd="sng" algn="ctr">
            <a:noFill/>
            <a:prstDash val="solid"/>
            <a:miter lim="800000"/>
          </a:ln>
          <a:effectLst/>
        </p:spPr>
        <p:txBody>
          <a:bodyPr lIns="91341" tIns="45671" rIns="91341" bIns="45671" anchor="ctr">
            <a:noAutofit/>
          </a:bodyPr>
          <a:lstStyle/>
          <a:p>
            <a:pPr algn="ctr"/>
            <a:r>
              <a:rPr lang="en-US" altLang="zh-CN" sz="2131" b="1" kern="0" dirty="0">
                <a:solidFill>
                  <a:schemeClr val="bg1"/>
                </a:solidFill>
                <a:latin typeface="微软雅黑" panose="020B0503020204020204" pitchFamily="34" charset="-122"/>
                <a:ea typeface="微软雅黑" panose="020B0503020204020204" pitchFamily="34" charset="-122"/>
              </a:rPr>
              <a:t>4</a:t>
            </a:r>
            <a:endParaRPr lang="zh-CN" altLang="en-US" sz="2131" b="1" kern="0" dirty="0">
              <a:solidFill>
                <a:schemeClr val="bg1"/>
              </a:solidFill>
              <a:latin typeface="微软雅黑" panose="020B0503020204020204" pitchFamily="34" charset="-122"/>
              <a:ea typeface="微软雅黑" panose="020B0503020204020204" pitchFamily="34" charset="-122"/>
            </a:endParaRPr>
          </a:p>
        </p:txBody>
      </p:sp>
      <p:sp>
        <p:nvSpPr>
          <p:cNvPr id="12" name="MH_Others_2">
            <a:extLst>
              <a:ext uri="{FF2B5EF4-FFF2-40B4-BE49-F238E27FC236}">
                <a16:creationId xmlns="" xmlns:a16="http://schemas.microsoft.com/office/drawing/2014/main" id="{249E63D0-4184-4C06-9C11-D7CC965B34C3}"/>
              </a:ext>
            </a:extLst>
          </p:cNvPr>
          <p:cNvSpPr txBox="1"/>
          <p:nvPr>
            <p:custDataLst>
              <p:tags r:id="rId10"/>
            </p:custDataLst>
          </p:nvPr>
        </p:nvSpPr>
        <p:spPr>
          <a:xfrm>
            <a:off x="1559496" y="2564904"/>
            <a:ext cx="1766661" cy="785100"/>
          </a:xfrm>
          <a:prstGeom prst="rect">
            <a:avLst/>
          </a:prstGeom>
          <a:noFill/>
        </p:spPr>
        <p:txBody>
          <a:bodyPr wrap="none" lIns="91341" tIns="45671" rIns="91341" bIns="45671" anchor="ctr" anchorCtr="0">
            <a:noAutofit/>
          </a:bodyPr>
          <a:lstStyle/>
          <a:p>
            <a:pPr algn="ctr">
              <a:defRPr/>
            </a:pPr>
            <a:r>
              <a:rPr lang="zh-CN" altLang="en-US" sz="5993" b="1" kern="0" dirty="0">
                <a:solidFill>
                  <a:srgbClr val="C00000"/>
                </a:solidFill>
                <a:latin typeface="微软雅黑" panose="020B0503020204020204" pitchFamily="34" charset="-122"/>
                <a:ea typeface="微软雅黑" panose="020B0503020204020204" pitchFamily="34" charset="-122"/>
              </a:rPr>
              <a:t>目录</a:t>
            </a:r>
          </a:p>
        </p:txBody>
      </p:sp>
      <p:sp>
        <p:nvSpPr>
          <p:cNvPr id="13" name="MH_Others_3">
            <a:extLst>
              <a:ext uri="{FF2B5EF4-FFF2-40B4-BE49-F238E27FC236}">
                <a16:creationId xmlns="" xmlns:a16="http://schemas.microsoft.com/office/drawing/2014/main" id="{6D0DE5BE-9E07-4B3A-9457-AFDB299CCAAD}"/>
              </a:ext>
            </a:extLst>
          </p:cNvPr>
          <p:cNvSpPr txBox="1"/>
          <p:nvPr>
            <p:custDataLst>
              <p:tags r:id="rId11"/>
            </p:custDataLst>
          </p:nvPr>
        </p:nvSpPr>
        <p:spPr>
          <a:xfrm>
            <a:off x="1682384" y="3346293"/>
            <a:ext cx="1766661" cy="785100"/>
          </a:xfrm>
          <a:prstGeom prst="rect">
            <a:avLst/>
          </a:prstGeom>
          <a:noFill/>
        </p:spPr>
        <p:txBody>
          <a:bodyPr wrap="none" lIns="91341" tIns="45671" rIns="91341" bIns="45671" anchor="ctr" anchorCtr="0">
            <a:noAutofit/>
          </a:bodyPr>
          <a:lstStyle/>
          <a:p>
            <a:pPr algn="ctr">
              <a:defRPr/>
            </a:pPr>
            <a:r>
              <a:rPr lang="en-US" altLang="zh-CN" sz="3196" kern="0" spc="300" dirty="0">
                <a:solidFill>
                  <a:srgbClr val="DDDDDD"/>
                </a:solidFill>
                <a:latin typeface="微软雅黑" panose="020B0503020204020204" pitchFamily="34" charset="-122"/>
                <a:ea typeface="微软雅黑" panose="020B0503020204020204" pitchFamily="34" charset="-122"/>
              </a:rPr>
              <a:t>CONTENTS</a:t>
            </a:r>
            <a:endParaRPr lang="zh-CN" altLang="en-US" sz="3196" kern="0" spc="300" dirty="0">
              <a:solidFill>
                <a:srgbClr val="DDDDD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245696476"/>
      </p:ext>
    </p:extLst>
  </p:cSld>
  <p:clrMapOvr>
    <a:masterClrMapping/>
  </p:clrMapOvr>
  <p:transition spd="slow" advClick="0" advTm="2000">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s_1">
            <a:extLst>
              <a:ext uri="{FF2B5EF4-FFF2-40B4-BE49-F238E27FC236}">
                <a16:creationId xmlns="" xmlns:a16="http://schemas.microsoft.com/office/drawing/2014/main" id="{81DCD327-4D41-4DA6-8EED-7A8EF7B18F57}"/>
              </a:ext>
            </a:extLst>
          </p:cNvPr>
          <p:cNvCxnSpPr>
            <a:cxnSpLocks noChangeShapeType="1"/>
          </p:cNvCxnSpPr>
          <p:nvPr>
            <p:custDataLst>
              <p:tags r:id="rId1"/>
            </p:custDataLst>
          </p:nvPr>
        </p:nvCxnSpPr>
        <p:spPr bwMode="auto">
          <a:xfrm>
            <a:off x="5627688" y="848747"/>
            <a:ext cx="0" cy="5378257"/>
          </a:xfrm>
          <a:prstGeom prst="line">
            <a:avLst/>
          </a:prstGeom>
          <a:ln>
            <a:solidFill>
              <a:schemeClr val="bg1">
                <a:lumMod val="50000"/>
              </a:schemeClr>
            </a:solidFill>
          </a:ln>
          <a:extLst>
            <a:ext uri="{909E8E84-426E-40DD-AFC4-6F175D3DCCD1}">
              <a14:hiddenFill xmlns:a14="http://schemas.microsoft.com/office/drawing/2010/main" xmlns="">
                <a:noFill/>
              </a14:hiddenFill>
            </a:ext>
          </a:extLst>
        </p:spPr>
        <p:style>
          <a:lnRef idx="1">
            <a:schemeClr val="accent2"/>
          </a:lnRef>
          <a:fillRef idx="0">
            <a:schemeClr val="accent2"/>
          </a:fillRef>
          <a:effectRef idx="0">
            <a:schemeClr val="accent2"/>
          </a:effectRef>
          <a:fontRef idx="minor">
            <a:schemeClr val="tx1"/>
          </a:fontRef>
        </p:style>
      </p:cxnSp>
      <p:sp>
        <p:nvSpPr>
          <p:cNvPr id="4" name="MH_Entry_1">
            <a:extLst>
              <a:ext uri="{FF2B5EF4-FFF2-40B4-BE49-F238E27FC236}">
                <a16:creationId xmlns="" xmlns:a16="http://schemas.microsoft.com/office/drawing/2014/main" id="{D03B5EB6-92FF-4544-ACFB-2FE71F5F86D3}"/>
              </a:ext>
            </a:extLst>
          </p:cNvPr>
          <p:cNvSpPr txBox="1"/>
          <p:nvPr>
            <p:custDataLst>
              <p:tags r:id="rId2"/>
            </p:custDataLst>
          </p:nvPr>
        </p:nvSpPr>
        <p:spPr>
          <a:xfrm>
            <a:off x="6022293" y="1709119"/>
            <a:ext cx="5228647" cy="539510"/>
          </a:xfrm>
          <a:prstGeom prst="rect">
            <a:avLst/>
          </a:prstGeom>
          <a:solidFill>
            <a:srgbClr val="C00000"/>
          </a:solidFill>
        </p:spPr>
        <p:txBody>
          <a:bodyPr wrap="square" lIns="179805" tIns="45671" rIns="91341" bIns="45671" anchor="ctr" anchorCtr="0">
            <a:normAutofit/>
          </a:bodyPr>
          <a:lstStyle>
            <a:defPPr>
              <a:defRPr lang="zh-CN"/>
            </a:defPPr>
            <a:lvl1pPr>
              <a:defRPr sz="2000" b="1" kern="0" spc="100">
                <a:latin typeface="+mn-ea"/>
              </a:defRPr>
            </a:lvl1pPr>
          </a:lstStyle>
          <a:p>
            <a:r>
              <a:rPr lang="zh-CN" altLang="en-US" sz="2397" dirty="0">
                <a:solidFill>
                  <a:schemeClr val="bg1"/>
                </a:solidFill>
                <a:latin typeface="微软雅黑" panose="020B0503020204020204" pitchFamily="34" charset="-122"/>
                <a:ea typeface="微软雅黑" panose="020B0503020204020204" pitchFamily="34" charset="-122"/>
              </a:rPr>
              <a:t>发展现状</a:t>
            </a:r>
          </a:p>
        </p:txBody>
      </p:sp>
      <p:sp>
        <p:nvSpPr>
          <p:cNvPr id="5" name="MH_Number_1">
            <a:extLst>
              <a:ext uri="{FF2B5EF4-FFF2-40B4-BE49-F238E27FC236}">
                <a16:creationId xmlns="" xmlns:a16="http://schemas.microsoft.com/office/drawing/2014/main" id="{1F6C95A4-C4B2-4ACE-A5E3-7601F0715282}"/>
              </a:ext>
            </a:extLst>
          </p:cNvPr>
          <p:cNvSpPr/>
          <p:nvPr>
            <p:custDataLst>
              <p:tags r:id="rId3"/>
            </p:custDataLst>
          </p:nvPr>
        </p:nvSpPr>
        <p:spPr>
          <a:xfrm>
            <a:off x="5430751" y="1716771"/>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C00000"/>
          </a:solidFill>
          <a:ln w="12700" cap="flat" cmpd="sng" algn="ctr">
            <a:noFill/>
            <a:prstDash val="solid"/>
            <a:miter lim="800000"/>
          </a:ln>
          <a:effectLst/>
        </p:spPr>
        <p:txBody>
          <a:bodyPr lIns="91341" tIns="45671" rIns="91341" bIns="45671" anchor="ctr">
            <a:noAutofit/>
          </a:bodyPr>
          <a:lstStyle/>
          <a:p>
            <a:pPr algn="ctr"/>
            <a:r>
              <a:rPr lang="en-US" altLang="zh-CN" sz="2131" b="1" kern="0" dirty="0">
                <a:solidFill>
                  <a:schemeClr val="bg1"/>
                </a:solidFill>
                <a:latin typeface="微软雅黑" panose="020B0503020204020204" pitchFamily="34" charset="-122"/>
                <a:ea typeface="微软雅黑" panose="020B0503020204020204" pitchFamily="34" charset="-122"/>
              </a:rPr>
              <a:t>1</a:t>
            </a:r>
            <a:endParaRPr lang="zh-CN" altLang="en-US" sz="2131" b="1" kern="0" dirty="0">
              <a:solidFill>
                <a:schemeClr val="bg1"/>
              </a:solidFill>
              <a:latin typeface="微软雅黑" panose="020B0503020204020204" pitchFamily="34" charset="-122"/>
              <a:ea typeface="微软雅黑" panose="020B0503020204020204" pitchFamily="34" charset="-122"/>
            </a:endParaRPr>
          </a:p>
        </p:txBody>
      </p:sp>
      <p:sp>
        <p:nvSpPr>
          <p:cNvPr id="6" name="MH_Entry_2">
            <a:extLst>
              <a:ext uri="{FF2B5EF4-FFF2-40B4-BE49-F238E27FC236}">
                <a16:creationId xmlns="" xmlns:a16="http://schemas.microsoft.com/office/drawing/2014/main" id="{6B566220-2DB8-4233-81D1-22A1EAF28CB5}"/>
              </a:ext>
            </a:extLst>
          </p:cNvPr>
          <p:cNvSpPr txBox="1"/>
          <p:nvPr>
            <p:custDataLst>
              <p:tags r:id="rId4"/>
            </p:custDataLst>
          </p:nvPr>
        </p:nvSpPr>
        <p:spPr>
          <a:xfrm>
            <a:off x="6022294" y="2602271"/>
            <a:ext cx="3995999" cy="539510"/>
          </a:xfrm>
          <a:prstGeom prst="rect">
            <a:avLst/>
          </a:prstGeom>
          <a:noFill/>
        </p:spPr>
        <p:txBody>
          <a:bodyPr wrap="square" lIns="179805" tIns="45671" rIns="91341" bIns="45671" anchor="ctr" anchorCtr="0">
            <a:normAutofit/>
          </a:bodyPr>
          <a:lstStyle>
            <a:defPPr>
              <a:defRPr lang="zh-CN"/>
            </a:defPPr>
            <a:lvl1pPr>
              <a:defRPr kern="0" spc="100">
                <a:solidFill>
                  <a:srgbClr val="969696"/>
                </a:solidFill>
                <a:latin typeface="+mn-ea"/>
              </a:defRPr>
            </a:lvl1pPr>
          </a:lstStyle>
          <a:p>
            <a:r>
              <a:rPr lang="zh-CN" altLang="en-US" sz="2397" dirty="0">
                <a:solidFill>
                  <a:schemeClr val="bg1">
                    <a:lumMod val="50000"/>
                  </a:schemeClr>
                </a:solidFill>
                <a:latin typeface="微软雅黑" panose="020B0503020204020204" pitchFamily="34" charset="-122"/>
                <a:ea typeface="微软雅黑" panose="020B0503020204020204" pitchFamily="34" charset="-122"/>
              </a:rPr>
              <a:t>思路目标</a:t>
            </a:r>
          </a:p>
        </p:txBody>
      </p:sp>
      <p:sp>
        <p:nvSpPr>
          <p:cNvPr id="7" name="MH_Number_2">
            <a:extLst>
              <a:ext uri="{FF2B5EF4-FFF2-40B4-BE49-F238E27FC236}">
                <a16:creationId xmlns="" xmlns:a16="http://schemas.microsoft.com/office/drawing/2014/main" id="{0B439F45-A986-4207-9982-D4C2F4542360}"/>
              </a:ext>
            </a:extLst>
          </p:cNvPr>
          <p:cNvSpPr/>
          <p:nvPr>
            <p:custDataLst>
              <p:tags r:id="rId5"/>
            </p:custDataLst>
          </p:nvPr>
        </p:nvSpPr>
        <p:spPr>
          <a:xfrm>
            <a:off x="5430751" y="2609922"/>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6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dirty="0">
                <a:solidFill>
                  <a:srgbClr val="FFFFFF"/>
                </a:solidFill>
                <a:latin typeface="微软雅黑" panose="020B0503020204020204" pitchFamily="34" charset="-122"/>
                <a:ea typeface="微软雅黑" panose="020B0503020204020204" pitchFamily="34" charset="-122"/>
              </a:rPr>
              <a:t>2</a:t>
            </a:r>
            <a:endParaRPr lang="zh-CN" altLang="en-US" sz="2131" kern="0" dirty="0">
              <a:solidFill>
                <a:srgbClr val="FFFFFF"/>
              </a:solidFill>
              <a:latin typeface="微软雅黑" panose="020B0503020204020204" pitchFamily="34" charset="-122"/>
              <a:ea typeface="微软雅黑" panose="020B0503020204020204" pitchFamily="34" charset="-122"/>
            </a:endParaRPr>
          </a:p>
        </p:txBody>
      </p:sp>
      <p:sp>
        <p:nvSpPr>
          <p:cNvPr id="8" name="MH_Entry_3">
            <a:extLst>
              <a:ext uri="{FF2B5EF4-FFF2-40B4-BE49-F238E27FC236}">
                <a16:creationId xmlns="" xmlns:a16="http://schemas.microsoft.com/office/drawing/2014/main" id="{2487DDB1-6AB1-4685-8477-14A4323766A5}"/>
              </a:ext>
            </a:extLst>
          </p:cNvPr>
          <p:cNvSpPr txBox="1"/>
          <p:nvPr>
            <p:custDataLst>
              <p:tags r:id="rId6"/>
            </p:custDataLst>
          </p:nvPr>
        </p:nvSpPr>
        <p:spPr>
          <a:xfrm>
            <a:off x="6022292" y="3528148"/>
            <a:ext cx="4838600" cy="539510"/>
          </a:xfrm>
          <a:prstGeom prst="rect">
            <a:avLst/>
          </a:prstGeom>
          <a:noFill/>
        </p:spPr>
        <p:txBody>
          <a:bodyPr wrap="square" lIns="179805" tIns="45671" rIns="91341" bIns="45671" anchor="ctr" anchorCtr="0">
            <a:noAutofit/>
          </a:bodyPr>
          <a:lstStyle>
            <a:defPPr>
              <a:defRPr lang="zh-CN"/>
            </a:defPPr>
            <a:lvl1pPr>
              <a:defRPr kern="0" spc="100">
                <a:solidFill>
                  <a:srgbClr val="969696"/>
                </a:solidFill>
                <a:latin typeface="微软雅黑" panose="020B0503020204020204" pitchFamily="34" charset="-122"/>
                <a:ea typeface="微软雅黑" panose="020B0503020204020204" pitchFamily="34" charset="-122"/>
              </a:defRPr>
            </a:lvl1pPr>
          </a:lstStyle>
          <a:p>
            <a:r>
              <a:rPr lang="zh-CN" altLang="en-US" sz="2397" dirty="0">
                <a:solidFill>
                  <a:schemeClr val="bg1">
                    <a:lumMod val="50000"/>
                  </a:schemeClr>
                </a:solidFill>
              </a:rPr>
              <a:t>活动产品</a:t>
            </a:r>
          </a:p>
        </p:txBody>
      </p:sp>
      <p:sp>
        <p:nvSpPr>
          <p:cNvPr id="9" name="MH_Number_3">
            <a:extLst>
              <a:ext uri="{FF2B5EF4-FFF2-40B4-BE49-F238E27FC236}">
                <a16:creationId xmlns="" xmlns:a16="http://schemas.microsoft.com/office/drawing/2014/main" id="{D87F617F-6C5F-48FF-8945-0101F2334449}"/>
              </a:ext>
            </a:extLst>
          </p:cNvPr>
          <p:cNvSpPr/>
          <p:nvPr>
            <p:custDataLst>
              <p:tags r:id="rId7"/>
            </p:custDataLst>
          </p:nvPr>
        </p:nvSpPr>
        <p:spPr>
          <a:xfrm>
            <a:off x="5430751" y="3535799"/>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6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a:solidFill>
                  <a:srgbClr val="FFFFFF"/>
                </a:solidFill>
                <a:latin typeface="微软雅黑" panose="020B0503020204020204" pitchFamily="34" charset="-122"/>
                <a:ea typeface="微软雅黑" panose="020B0503020204020204" pitchFamily="34" charset="-122"/>
              </a:rPr>
              <a:t>3</a:t>
            </a:r>
            <a:endParaRPr lang="zh-CN" altLang="en-US" sz="2131" kern="0" dirty="0">
              <a:solidFill>
                <a:srgbClr val="FFFFFF"/>
              </a:solidFill>
              <a:latin typeface="微软雅黑" panose="020B0503020204020204" pitchFamily="34" charset="-122"/>
              <a:ea typeface="微软雅黑" panose="020B0503020204020204" pitchFamily="34" charset="-122"/>
            </a:endParaRPr>
          </a:p>
        </p:txBody>
      </p:sp>
      <p:sp>
        <p:nvSpPr>
          <p:cNvPr id="10" name="MH_Entry_4">
            <a:extLst>
              <a:ext uri="{FF2B5EF4-FFF2-40B4-BE49-F238E27FC236}">
                <a16:creationId xmlns="" xmlns:a16="http://schemas.microsoft.com/office/drawing/2014/main" id="{512A3CD2-5FEB-455E-BB76-4155155D0354}"/>
              </a:ext>
            </a:extLst>
          </p:cNvPr>
          <p:cNvSpPr txBox="1"/>
          <p:nvPr>
            <p:custDataLst>
              <p:tags r:id="rId8"/>
            </p:custDataLst>
          </p:nvPr>
        </p:nvSpPr>
        <p:spPr>
          <a:xfrm>
            <a:off x="6022294" y="4473666"/>
            <a:ext cx="3995999" cy="539510"/>
          </a:xfrm>
          <a:prstGeom prst="rect">
            <a:avLst/>
          </a:prstGeom>
          <a:noFill/>
        </p:spPr>
        <p:txBody>
          <a:bodyPr wrap="square" lIns="179805" tIns="45671" rIns="91341" bIns="45671" anchor="ctr" anchorCtr="0">
            <a:normAutofit/>
          </a:bodyPr>
          <a:lstStyle>
            <a:defPPr>
              <a:defRPr lang="zh-CN"/>
            </a:defPPr>
            <a:lvl1pPr>
              <a:defRPr kern="0" spc="100">
                <a:solidFill>
                  <a:srgbClr val="969696"/>
                </a:solidFill>
                <a:latin typeface="+mn-ea"/>
              </a:defRPr>
            </a:lvl1pPr>
          </a:lstStyle>
          <a:p>
            <a:r>
              <a:rPr lang="zh-CN" altLang="en-US" sz="2397" dirty="0" smtClean="0">
                <a:solidFill>
                  <a:schemeClr val="bg1">
                    <a:lumMod val="50000"/>
                  </a:schemeClr>
                </a:solidFill>
                <a:latin typeface="微软雅黑" panose="020B0503020204020204" pitchFamily="34" charset="-122"/>
                <a:ea typeface="微软雅黑" panose="020B0503020204020204" pitchFamily="34" charset="-122"/>
              </a:rPr>
              <a:t>营销举措</a:t>
            </a:r>
            <a:endParaRPr lang="zh-CN" altLang="en-US" sz="2397"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MH_Number_4">
            <a:extLst>
              <a:ext uri="{FF2B5EF4-FFF2-40B4-BE49-F238E27FC236}">
                <a16:creationId xmlns="" xmlns:a16="http://schemas.microsoft.com/office/drawing/2014/main" id="{D52D79F6-5B8A-4D23-84A6-331F734DC45B}"/>
              </a:ext>
            </a:extLst>
          </p:cNvPr>
          <p:cNvSpPr/>
          <p:nvPr>
            <p:custDataLst>
              <p:tags r:id="rId9"/>
            </p:custDataLst>
          </p:nvPr>
        </p:nvSpPr>
        <p:spPr>
          <a:xfrm>
            <a:off x="5430751" y="4481318"/>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6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dirty="0">
                <a:solidFill>
                  <a:srgbClr val="FFFFFF"/>
                </a:solidFill>
                <a:latin typeface="微软雅黑" panose="020B0503020204020204" pitchFamily="34" charset="-122"/>
                <a:ea typeface="微软雅黑" panose="020B0503020204020204" pitchFamily="34" charset="-122"/>
              </a:rPr>
              <a:t>4</a:t>
            </a:r>
            <a:endParaRPr lang="zh-CN" altLang="en-US" sz="2131" kern="0" dirty="0">
              <a:solidFill>
                <a:srgbClr val="FFFFFF"/>
              </a:solidFill>
              <a:latin typeface="微软雅黑" panose="020B0503020204020204" pitchFamily="34" charset="-122"/>
              <a:ea typeface="微软雅黑" panose="020B0503020204020204" pitchFamily="34" charset="-122"/>
            </a:endParaRPr>
          </a:p>
        </p:txBody>
      </p:sp>
      <p:sp>
        <p:nvSpPr>
          <p:cNvPr id="12" name="MH_Others_2">
            <a:extLst>
              <a:ext uri="{FF2B5EF4-FFF2-40B4-BE49-F238E27FC236}">
                <a16:creationId xmlns="" xmlns:a16="http://schemas.microsoft.com/office/drawing/2014/main" id="{249E63D0-4184-4C06-9C11-D7CC965B34C3}"/>
              </a:ext>
            </a:extLst>
          </p:cNvPr>
          <p:cNvSpPr txBox="1"/>
          <p:nvPr>
            <p:custDataLst>
              <p:tags r:id="rId10"/>
            </p:custDataLst>
          </p:nvPr>
        </p:nvSpPr>
        <p:spPr>
          <a:xfrm>
            <a:off x="1555630" y="2561194"/>
            <a:ext cx="1766661" cy="785100"/>
          </a:xfrm>
          <a:prstGeom prst="rect">
            <a:avLst/>
          </a:prstGeom>
          <a:noFill/>
        </p:spPr>
        <p:txBody>
          <a:bodyPr wrap="none" lIns="91341" tIns="45671" rIns="91341" bIns="45671" anchor="ctr" anchorCtr="0">
            <a:noAutofit/>
          </a:bodyPr>
          <a:lstStyle/>
          <a:p>
            <a:pPr algn="ctr">
              <a:defRPr/>
            </a:pPr>
            <a:r>
              <a:rPr lang="zh-CN" altLang="en-US" sz="5993" b="1" kern="0" dirty="0">
                <a:solidFill>
                  <a:srgbClr val="C00000"/>
                </a:solidFill>
                <a:latin typeface="微软雅黑" panose="020B0503020204020204" pitchFamily="34" charset="-122"/>
                <a:ea typeface="微软雅黑" panose="020B0503020204020204" pitchFamily="34" charset="-122"/>
              </a:rPr>
              <a:t>目录</a:t>
            </a:r>
          </a:p>
        </p:txBody>
      </p:sp>
      <p:sp>
        <p:nvSpPr>
          <p:cNvPr id="13" name="MH_Others_3">
            <a:extLst>
              <a:ext uri="{FF2B5EF4-FFF2-40B4-BE49-F238E27FC236}">
                <a16:creationId xmlns="" xmlns:a16="http://schemas.microsoft.com/office/drawing/2014/main" id="{6D0DE5BE-9E07-4B3A-9457-AFDB299CCAAD}"/>
              </a:ext>
            </a:extLst>
          </p:cNvPr>
          <p:cNvSpPr txBox="1"/>
          <p:nvPr>
            <p:custDataLst>
              <p:tags r:id="rId11"/>
            </p:custDataLst>
          </p:nvPr>
        </p:nvSpPr>
        <p:spPr>
          <a:xfrm>
            <a:off x="1682384" y="3346293"/>
            <a:ext cx="1766661" cy="785100"/>
          </a:xfrm>
          <a:prstGeom prst="rect">
            <a:avLst/>
          </a:prstGeom>
          <a:noFill/>
        </p:spPr>
        <p:txBody>
          <a:bodyPr wrap="none" lIns="91341" tIns="45671" rIns="91341" bIns="45671" anchor="ctr" anchorCtr="0">
            <a:noAutofit/>
          </a:bodyPr>
          <a:lstStyle/>
          <a:p>
            <a:pPr algn="ctr">
              <a:defRPr/>
            </a:pPr>
            <a:r>
              <a:rPr lang="en-US" altLang="zh-CN" sz="3196" kern="0" spc="300" dirty="0">
                <a:solidFill>
                  <a:srgbClr val="DDDDDD"/>
                </a:solidFill>
                <a:latin typeface="微软雅黑" panose="020B0503020204020204" pitchFamily="34" charset="-122"/>
                <a:ea typeface="微软雅黑" panose="020B0503020204020204" pitchFamily="34" charset="-122"/>
              </a:rPr>
              <a:t>CONTENTS</a:t>
            </a:r>
            <a:endParaRPr lang="zh-CN" altLang="en-US" sz="3196" kern="0" spc="300" dirty="0">
              <a:solidFill>
                <a:srgbClr val="DDDDD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245696476"/>
      </p:ext>
    </p:extLst>
  </p:cSld>
  <p:clrMapOvr>
    <a:masterClrMapping/>
  </p:clrMapOvr>
  <p:transition spd="slow" advClick="0" advTm="2000">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7368" y="332656"/>
            <a:ext cx="7407797" cy="523220"/>
          </a:xfrm>
          <a:prstGeom prst="rect">
            <a:avLst/>
          </a:prstGeom>
        </p:spPr>
        <p:txBody>
          <a:bodyPr wrap="none">
            <a:spAutoFit/>
          </a:bodyPr>
          <a:lstStyle/>
          <a:p>
            <a:r>
              <a:rPr lang="en-US" altLang="zh-CN" sz="2800" b="1" dirty="0" smtClean="0">
                <a:latin typeface="微软雅黑" pitchFamily="34" charset="-122"/>
                <a:ea typeface="微软雅黑" pitchFamily="34" charset="-122"/>
              </a:rPr>
              <a:t>4.1  </a:t>
            </a:r>
            <a:r>
              <a:rPr lang="zh-CN" altLang="en-US" sz="2800" b="1" dirty="0" smtClean="0">
                <a:latin typeface="微软雅黑" pitchFamily="34" charset="-122"/>
                <a:ea typeface="微软雅黑" pitchFamily="34" charset="-122"/>
              </a:rPr>
              <a:t>工作举措一</a:t>
            </a:r>
            <a:r>
              <a:rPr lang="zh-CN" altLang="en-US" sz="2800" b="1" dirty="0">
                <a:latin typeface="微软雅黑" pitchFamily="34" charset="-122"/>
                <a:ea typeface="微软雅黑" pitchFamily="34" charset="-122"/>
              </a:rPr>
              <a:t>：落实“三步一环”行动方案</a:t>
            </a:r>
          </a:p>
        </p:txBody>
      </p:sp>
      <p:sp>
        <p:nvSpPr>
          <p:cNvPr id="8" name="矩形 7"/>
          <p:cNvSpPr/>
          <p:nvPr/>
        </p:nvSpPr>
        <p:spPr>
          <a:xfrm>
            <a:off x="119336" y="1108556"/>
            <a:ext cx="11664950" cy="874407"/>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spAutoFit/>
          </a:bodyPr>
          <a:lstStyle/>
          <a:p>
            <a:pPr>
              <a:lnSpc>
                <a:spcPct val="150000"/>
              </a:lnSpc>
              <a:defRPr/>
            </a:pPr>
            <a:r>
              <a:rPr lang="zh-CN" altLang="en-US" b="1" dirty="0">
                <a:solidFill>
                  <a:schemeClr val="tx1"/>
                </a:solidFill>
                <a:latin typeface="微软雅黑" pitchFamily="34" charset="-122"/>
                <a:ea typeface="微软雅黑" pitchFamily="34" charset="-122"/>
              </a:rPr>
              <a:t>     落实总部“三步一环”行动方案，通过推动</a:t>
            </a:r>
            <a:r>
              <a:rPr lang="zh-CN" altLang="en-US" b="1" dirty="0">
                <a:solidFill>
                  <a:srgbClr val="C00000"/>
                </a:solidFill>
                <a:latin typeface="微软雅黑" pitchFamily="34" charset="-122"/>
                <a:ea typeface="微软雅黑" pitchFamily="34" charset="-122"/>
              </a:rPr>
              <a:t>“学案例、抓商机、促转化、树标杆”</a:t>
            </a:r>
            <a:r>
              <a:rPr lang="zh-CN" altLang="en-US" b="1" dirty="0">
                <a:solidFill>
                  <a:schemeClr val="tx1"/>
                </a:solidFill>
                <a:latin typeface="微软雅黑" pitchFamily="34" charset="-122"/>
                <a:ea typeface="微软雅黑" pitchFamily="34" charset="-122"/>
              </a:rPr>
              <a:t>四大行动，促进大数据业务发展，成为创新业务新增长点。</a:t>
            </a:r>
            <a:endParaRPr lang="zh-CN" altLang="zh-CN" b="1" dirty="0">
              <a:solidFill>
                <a:schemeClr val="tx1"/>
              </a:solidFill>
              <a:latin typeface="微软雅黑" pitchFamily="34" charset="-122"/>
              <a:ea typeface="微软雅黑" pitchFamily="34" charset="-122"/>
            </a:endParaRPr>
          </a:p>
        </p:txBody>
      </p:sp>
      <p:grpSp>
        <p:nvGrpSpPr>
          <p:cNvPr id="31" name="组合 30"/>
          <p:cNvGrpSpPr/>
          <p:nvPr/>
        </p:nvGrpSpPr>
        <p:grpSpPr>
          <a:xfrm>
            <a:off x="4943872" y="3140968"/>
            <a:ext cx="2664296" cy="2448272"/>
            <a:chOff x="4532775" y="2636912"/>
            <a:chExt cx="4046074" cy="3672408"/>
          </a:xfrm>
        </p:grpSpPr>
        <p:sp>
          <p:nvSpPr>
            <p:cNvPr id="9" name="MU_1"/>
            <p:cNvSpPr>
              <a:spLocks/>
            </p:cNvSpPr>
            <p:nvPr>
              <p:custDataLst>
                <p:tags r:id="rId1"/>
              </p:custDataLst>
            </p:nvPr>
          </p:nvSpPr>
          <p:spPr bwMode="auto">
            <a:xfrm>
              <a:off x="4532775" y="2636912"/>
              <a:ext cx="2108280" cy="2740527"/>
            </a:xfrm>
            <a:custGeom>
              <a:avLst/>
              <a:gdLst>
                <a:gd name="T0" fmla="*/ 2122 w 5400"/>
                <a:gd name="T1" fmla="*/ 4573 h 5125"/>
                <a:gd name="T2" fmla="*/ 1619 w 5400"/>
                <a:gd name="T3" fmla="*/ 3375 h 5125"/>
                <a:gd name="T4" fmla="*/ 4640 w 5400"/>
                <a:gd name="T5" fmla="*/ 1079 h 5125"/>
                <a:gd name="T6" fmla="*/ 5400 w 5400"/>
                <a:gd name="T7" fmla="*/ 533 h 5125"/>
                <a:gd name="T8" fmla="*/ 4660 w 5400"/>
                <a:gd name="T9" fmla="*/ 0 h 5125"/>
                <a:gd name="T10" fmla="*/ 0 w 5400"/>
                <a:gd name="T11" fmla="*/ 3375 h 5125"/>
                <a:gd name="T12" fmla="*/ 735 w 5400"/>
                <a:gd name="T13" fmla="*/ 5125 h 5125"/>
                <a:gd name="T14" fmla="*/ 1069 w 5400"/>
                <a:gd name="T15" fmla="*/ 4417 h 5125"/>
                <a:gd name="T16" fmla="*/ 2122 w 5400"/>
                <a:gd name="T17" fmla="*/ 4573 h 5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0" h="5125">
                  <a:moveTo>
                    <a:pt x="2122" y="4573"/>
                  </a:moveTo>
                  <a:cubicBezTo>
                    <a:pt x="1803" y="4224"/>
                    <a:pt x="1619" y="3813"/>
                    <a:pt x="1619" y="3375"/>
                  </a:cubicBezTo>
                  <a:cubicBezTo>
                    <a:pt x="1619" y="2202"/>
                    <a:pt x="2934" y="1232"/>
                    <a:pt x="4640" y="1079"/>
                  </a:cubicBezTo>
                  <a:lnTo>
                    <a:pt x="5400" y="533"/>
                  </a:lnTo>
                  <a:lnTo>
                    <a:pt x="4660" y="0"/>
                  </a:lnTo>
                  <a:cubicBezTo>
                    <a:pt x="2048" y="152"/>
                    <a:pt x="0" y="1605"/>
                    <a:pt x="0" y="3375"/>
                  </a:cubicBezTo>
                  <a:cubicBezTo>
                    <a:pt x="0" y="4015"/>
                    <a:pt x="269" y="4614"/>
                    <a:pt x="735" y="5125"/>
                  </a:cubicBezTo>
                  <a:lnTo>
                    <a:pt x="1069" y="4417"/>
                  </a:lnTo>
                  <a:lnTo>
                    <a:pt x="2122" y="4573"/>
                  </a:lnTo>
                  <a:close/>
                </a:path>
              </a:pathLst>
            </a:custGeom>
            <a:solidFill>
              <a:srgbClr val="C00000"/>
            </a:solidFill>
            <a:ln w="38100">
              <a:solidFill>
                <a:srgbClr val="C00000"/>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zh-CN" altLang="en-US" sz="2000">
                <a:solidFill>
                  <a:srgbClr val="E77817"/>
                </a:solidFill>
                <a:latin typeface="微软雅黑" pitchFamily="34" charset="-122"/>
                <a:ea typeface="微软雅黑" pitchFamily="34" charset="-122"/>
              </a:endParaRPr>
            </a:p>
          </p:txBody>
        </p:sp>
        <p:sp>
          <p:nvSpPr>
            <p:cNvPr id="10" name="MU"/>
            <p:cNvSpPr>
              <a:spLocks/>
            </p:cNvSpPr>
            <p:nvPr>
              <p:custDataLst>
                <p:tags r:id="rId2"/>
              </p:custDataLst>
            </p:nvPr>
          </p:nvSpPr>
          <p:spPr bwMode="auto">
            <a:xfrm>
              <a:off x="4932408" y="5093527"/>
              <a:ext cx="3387626" cy="1215793"/>
            </a:xfrm>
            <a:custGeom>
              <a:avLst/>
              <a:gdLst>
                <a:gd name="T0" fmla="*/ 7256 w 8680"/>
                <a:gd name="T1" fmla="*/ 0 h 2272"/>
                <a:gd name="T2" fmla="*/ 4190 w 8680"/>
                <a:gd name="T3" fmla="*/ 1201 h 2272"/>
                <a:gd name="T4" fmla="*/ 1420 w 8680"/>
                <a:gd name="T5" fmla="*/ 298 h 2272"/>
                <a:gd name="T6" fmla="*/ 326 w 8680"/>
                <a:gd name="T7" fmla="*/ 136 h 2272"/>
                <a:gd name="T8" fmla="*/ 0 w 8680"/>
                <a:gd name="T9" fmla="*/ 827 h 2272"/>
                <a:gd name="T10" fmla="*/ 4190 w 8680"/>
                <a:gd name="T11" fmla="*/ 2272 h 2272"/>
                <a:gd name="T12" fmla="*/ 8680 w 8680"/>
                <a:gd name="T13" fmla="*/ 509 h 2272"/>
                <a:gd name="T14" fmla="*/ 7574 w 8680"/>
                <a:gd name="T15" fmla="*/ 673 h 2272"/>
                <a:gd name="T16" fmla="*/ 7256 w 8680"/>
                <a:gd name="T17" fmla="*/ 0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0" h="2272">
                  <a:moveTo>
                    <a:pt x="7256" y="0"/>
                  </a:moveTo>
                  <a:cubicBezTo>
                    <a:pt x="6662" y="716"/>
                    <a:pt x="5512" y="1201"/>
                    <a:pt x="4190" y="1201"/>
                  </a:cubicBezTo>
                  <a:cubicBezTo>
                    <a:pt x="3062" y="1201"/>
                    <a:pt x="2059" y="847"/>
                    <a:pt x="1420" y="298"/>
                  </a:cubicBezTo>
                  <a:lnTo>
                    <a:pt x="326" y="136"/>
                  </a:lnTo>
                  <a:lnTo>
                    <a:pt x="0" y="827"/>
                  </a:lnTo>
                  <a:cubicBezTo>
                    <a:pt x="925" y="1701"/>
                    <a:pt x="2457" y="2272"/>
                    <a:pt x="4190" y="2272"/>
                  </a:cubicBezTo>
                  <a:cubicBezTo>
                    <a:pt x="6126" y="2272"/>
                    <a:pt x="7811" y="1559"/>
                    <a:pt x="8680" y="509"/>
                  </a:cubicBezTo>
                  <a:lnTo>
                    <a:pt x="7574" y="673"/>
                  </a:lnTo>
                  <a:lnTo>
                    <a:pt x="7256" y="0"/>
                  </a:lnTo>
                  <a:close/>
                </a:path>
              </a:pathLst>
            </a:custGeom>
            <a:solidFill>
              <a:srgbClr val="C00000"/>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zh-CN" altLang="en-US" sz="2000">
                <a:solidFill>
                  <a:srgbClr val="E77817"/>
                </a:solidFill>
                <a:latin typeface="微软雅黑" pitchFamily="34" charset="-122"/>
                <a:ea typeface="微软雅黑" pitchFamily="34" charset="-122"/>
              </a:endParaRPr>
            </a:p>
          </p:txBody>
        </p:sp>
        <p:sp>
          <p:nvSpPr>
            <p:cNvPr id="11" name="MU_1"/>
            <p:cNvSpPr>
              <a:spLocks/>
            </p:cNvSpPr>
            <p:nvPr>
              <p:custDataLst>
                <p:tags r:id="rId3"/>
              </p:custDataLst>
            </p:nvPr>
          </p:nvSpPr>
          <p:spPr bwMode="auto">
            <a:xfrm>
              <a:off x="6539524" y="2636912"/>
              <a:ext cx="2039325" cy="2659296"/>
            </a:xfrm>
            <a:custGeom>
              <a:avLst/>
              <a:gdLst>
                <a:gd name="T0" fmla="*/ 3345 w 5225"/>
                <a:gd name="T1" fmla="*/ 4269 h 4970"/>
                <a:gd name="T2" fmla="*/ 3677 w 5225"/>
                <a:gd name="T3" fmla="*/ 4970 h 4970"/>
                <a:gd name="T4" fmla="*/ 4755 w 5225"/>
                <a:gd name="T5" fmla="*/ 4809 h 4970"/>
                <a:gd name="T6" fmla="*/ 5225 w 5225"/>
                <a:gd name="T7" fmla="*/ 3389 h 4970"/>
                <a:gd name="T8" fmla="*/ 109 w 5225"/>
                <a:gd name="T9" fmla="*/ 0 h 4970"/>
                <a:gd name="T10" fmla="*/ 0 w 5225"/>
                <a:gd name="T11" fmla="*/ 1 h 4970"/>
                <a:gd name="T12" fmla="*/ 758 w 5225"/>
                <a:gd name="T13" fmla="*/ 547 h 4970"/>
                <a:gd name="T14" fmla="*/ 27 w 5225"/>
                <a:gd name="T15" fmla="*/ 1072 h 4970"/>
                <a:gd name="T16" fmla="*/ 109 w 5225"/>
                <a:gd name="T17" fmla="*/ 1071 h 4970"/>
                <a:gd name="T18" fmla="*/ 3607 w 5225"/>
                <a:gd name="T19" fmla="*/ 3389 h 4970"/>
                <a:gd name="T20" fmla="*/ 3345 w 5225"/>
                <a:gd name="T21" fmla="*/ 4269 h 4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25" h="4970">
                  <a:moveTo>
                    <a:pt x="3345" y="4269"/>
                  </a:moveTo>
                  <a:lnTo>
                    <a:pt x="3677" y="4970"/>
                  </a:lnTo>
                  <a:lnTo>
                    <a:pt x="4755" y="4809"/>
                  </a:lnTo>
                  <a:cubicBezTo>
                    <a:pt x="5057" y="4377"/>
                    <a:pt x="5225" y="3896"/>
                    <a:pt x="5225" y="3389"/>
                  </a:cubicBezTo>
                  <a:cubicBezTo>
                    <a:pt x="5225" y="1518"/>
                    <a:pt x="2935" y="0"/>
                    <a:pt x="109" y="0"/>
                  </a:cubicBezTo>
                  <a:cubicBezTo>
                    <a:pt x="73" y="0"/>
                    <a:pt x="36" y="1"/>
                    <a:pt x="0" y="1"/>
                  </a:cubicBezTo>
                  <a:lnTo>
                    <a:pt x="758" y="547"/>
                  </a:lnTo>
                  <a:lnTo>
                    <a:pt x="27" y="1072"/>
                  </a:lnTo>
                  <a:cubicBezTo>
                    <a:pt x="54" y="1072"/>
                    <a:pt x="82" y="1071"/>
                    <a:pt x="109" y="1071"/>
                  </a:cubicBezTo>
                  <a:cubicBezTo>
                    <a:pt x="2042" y="1071"/>
                    <a:pt x="3607" y="2109"/>
                    <a:pt x="3607" y="3389"/>
                  </a:cubicBezTo>
                  <a:cubicBezTo>
                    <a:pt x="3607" y="3700"/>
                    <a:pt x="3514" y="3998"/>
                    <a:pt x="3345" y="4269"/>
                  </a:cubicBezTo>
                  <a:close/>
                </a:path>
              </a:pathLst>
            </a:custGeom>
            <a:solidFill>
              <a:srgbClr val="C00000"/>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zh-CN" altLang="en-US" sz="2000">
                <a:solidFill>
                  <a:srgbClr val="E77817"/>
                </a:solidFill>
                <a:latin typeface="微软雅黑" pitchFamily="34" charset="-122"/>
                <a:ea typeface="微软雅黑" pitchFamily="34" charset="-122"/>
              </a:endParaRPr>
            </a:p>
          </p:txBody>
        </p:sp>
      </p:grpSp>
      <p:sp>
        <p:nvSpPr>
          <p:cNvPr id="19" name="矩形 18"/>
          <p:cNvSpPr/>
          <p:nvPr/>
        </p:nvSpPr>
        <p:spPr>
          <a:xfrm>
            <a:off x="407368" y="2912893"/>
            <a:ext cx="3989294" cy="295145"/>
          </a:xfrm>
          <a:prstGeom prst="rect">
            <a:avLst/>
          </a:prstGeom>
        </p:spPr>
        <p:txBody>
          <a:bodyPr wrap="square">
            <a:spAutoFit/>
            <a:scene3d>
              <a:camera prst="orthographicFront"/>
              <a:lightRig rig="threePt" dir="t"/>
            </a:scene3d>
            <a:sp3d contourW="12700"/>
          </a:bodyPr>
          <a:lstStyle/>
          <a:p>
            <a:pPr algn="just">
              <a:lnSpc>
                <a:spcPct val="120000"/>
              </a:lnSpc>
            </a:pPr>
            <a:endParaRPr lang="en-US" altLang="zh-CN" sz="1200" kern="100" dirty="0">
              <a:latin typeface="+mj-ea"/>
              <a:ea typeface="+mj-ea"/>
              <a:cs typeface="Times New Roman" panose="02020603050405020304" pitchFamily="18" charset="0"/>
            </a:endParaRPr>
          </a:p>
        </p:txBody>
      </p:sp>
      <p:sp>
        <p:nvSpPr>
          <p:cNvPr id="27" name="矩形 26"/>
          <p:cNvSpPr/>
          <p:nvPr/>
        </p:nvSpPr>
        <p:spPr>
          <a:xfrm>
            <a:off x="7964994" y="5710344"/>
            <a:ext cx="4223978" cy="36279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dirty="0">
                <a:solidFill>
                  <a:schemeClr val="tx1"/>
                </a:solidFill>
                <a:latin typeface="微软雅黑" pitchFamily="34" charset="-122"/>
                <a:ea typeface="微软雅黑" pitchFamily="34" charset="-122"/>
              </a:rPr>
              <a:t>    </a:t>
            </a:r>
          </a:p>
        </p:txBody>
      </p:sp>
      <p:sp>
        <p:nvSpPr>
          <p:cNvPr id="17" name="圆角矩形 16"/>
          <p:cNvSpPr/>
          <p:nvPr/>
        </p:nvSpPr>
        <p:spPr>
          <a:xfrm>
            <a:off x="767408" y="2348880"/>
            <a:ext cx="1944216" cy="5040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C00000"/>
                </a:solidFill>
                <a:latin typeface="+mn-ea"/>
              </a:rPr>
              <a:t>1</a:t>
            </a:r>
            <a:r>
              <a:rPr lang="zh-CN" altLang="en-US" sz="2400" b="1" dirty="0">
                <a:solidFill>
                  <a:srgbClr val="C00000"/>
                </a:solidFill>
                <a:latin typeface="+mn-ea"/>
              </a:rPr>
              <a:t>、学案例</a:t>
            </a:r>
          </a:p>
        </p:txBody>
      </p:sp>
      <p:sp>
        <p:nvSpPr>
          <p:cNvPr id="18" name="圆角矩形 17"/>
          <p:cNvSpPr/>
          <p:nvPr/>
        </p:nvSpPr>
        <p:spPr>
          <a:xfrm>
            <a:off x="8112224" y="4708301"/>
            <a:ext cx="1800200" cy="5040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C00000"/>
                </a:solidFill>
                <a:latin typeface="+mn-ea"/>
              </a:rPr>
              <a:t>3</a:t>
            </a:r>
            <a:r>
              <a:rPr lang="zh-CN" altLang="en-US" sz="2400" b="1" dirty="0">
                <a:solidFill>
                  <a:srgbClr val="C00000"/>
                </a:solidFill>
                <a:latin typeface="+mn-ea"/>
              </a:rPr>
              <a:t>、促转化</a:t>
            </a:r>
          </a:p>
        </p:txBody>
      </p:sp>
      <p:sp>
        <p:nvSpPr>
          <p:cNvPr id="21" name="圆角矩形 20"/>
          <p:cNvSpPr/>
          <p:nvPr/>
        </p:nvSpPr>
        <p:spPr>
          <a:xfrm>
            <a:off x="8040216" y="2045747"/>
            <a:ext cx="1800200" cy="512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C00000"/>
                </a:solidFill>
                <a:latin typeface="+mn-ea"/>
              </a:rPr>
              <a:t>2</a:t>
            </a:r>
            <a:r>
              <a:rPr lang="zh-CN" altLang="en-US" sz="2400" b="1" dirty="0">
                <a:solidFill>
                  <a:srgbClr val="C00000"/>
                </a:solidFill>
                <a:latin typeface="+mn-ea"/>
              </a:rPr>
              <a:t>、抓商机</a:t>
            </a:r>
          </a:p>
        </p:txBody>
      </p:sp>
      <p:sp>
        <p:nvSpPr>
          <p:cNvPr id="22" name="圆角矩形 21"/>
          <p:cNvSpPr/>
          <p:nvPr/>
        </p:nvSpPr>
        <p:spPr>
          <a:xfrm>
            <a:off x="695400" y="4581128"/>
            <a:ext cx="1872208" cy="5124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C00000"/>
                </a:solidFill>
                <a:latin typeface="+mn-ea"/>
              </a:rPr>
              <a:t>4</a:t>
            </a:r>
            <a:r>
              <a:rPr lang="zh-CN" altLang="en-US" sz="2400" b="1" dirty="0">
                <a:solidFill>
                  <a:srgbClr val="C00000"/>
                </a:solidFill>
                <a:latin typeface="+mn-ea"/>
              </a:rPr>
              <a:t>、树标杆</a:t>
            </a:r>
          </a:p>
        </p:txBody>
      </p:sp>
      <p:sp>
        <p:nvSpPr>
          <p:cNvPr id="23" name="矩形 22"/>
          <p:cNvSpPr/>
          <p:nvPr/>
        </p:nvSpPr>
        <p:spPr>
          <a:xfrm>
            <a:off x="335360" y="2764085"/>
            <a:ext cx="3960440" cy="1384995"/>
          </a:xfrm>
          <a:prstGeom prst="rect">
            <a:avLst/>
          </a:prstGeom>
        </p:spPr>
        <p:txBody>
          <a:bodyPr wrap="square">
            <a:spAutoFit/>
          </a:bodyPr>
          <a:lstStyle/>
          <a:p>
            <a:pPr indent="304800" algn="just">
              <a:lnSpc>
                <a:spcPct val="150000"/>
              </a:lnSpc>
              <a:spcAft>
                <a:spcPts val="0"/>
              </a:spcAft>
            </a:pPr>
            <a:r>
              <a:rPr lang="zh-CN" altLang="en-US" sz="1400" b="1" kern="100" dirty="0">
                <a:solidFill>
                  <a:srgbClr val="00B0F0"/>
                </a:solidFill>
                <a:latin typeface="+mn-ea"/>
                <a:cs typeface="Times New Roman" panose="02020603050405020304" pitchFamily="18" charset="0"/>
              </a:rPr>
              <a:t>政企线销售及支撑人员</a:t>
            </a:r>
            <a:r>
              <a:rPr lang="zh-CN" altLang="en-US" sz="1400" b="1" kern="100" dirty="0" smtClean="0">
                <a:solidFill>
                  <a:srgbClr val="00B0F0"/>
                </a:solidFill>
                <a:latin typeface="+mn-ea"/>
                <a:cs typeface="Times New Roman" panose="02020603050405020304" pitchFamily="18" charset="0"/>
              </a:rPr>
              <a:t>于</a:t>
            </a:r>
            <a:r>
              <a:rPr lang="en-US" altLang="zh-CN" sz="1400" b="1" kern="100" dirty="0" smtClean="0">
                <a:solidFill>
                  <a:srgbClr val="00B0F0"/>
                </a:solidFill>
                <a:latin typeface="+mn-ea"/>
                <a:cs typeface="Times New Roman" panose="02020603050405020304" pitchFamily="18" charset="0"/>
              </a:rPr>
              <a:t>10</a:t>
            </a:r>
            <a:r>
              <a:rPr lang="zh-CN" altLang="en-US" sz="1400" b="1" kern="100" dirty="0" smtClean="0">
                <a:solidFill>
                  <a:srgbClr val="00B0F0"/>
                </a:solidFill>
                <a:latin typeface="+mn-ea"/>
                <a:cs typeface="Times New Roman" panose="02020603050405020304" pitchFamily="18" charset="0"/>
              </a:rPr>
              <a:t>月</a:t>
            </a:r>
            <a:r>
              <a:rPr lang="en-US" altLang="zh-CN" sz="1400" b="1" kern="100" dirty="0" smtClean="0">
                <a:solidFill>
                  <a:srgbClr val="00B0F0"/>
                </a:solidFill>
                <a:latin typeface="+mn-ea"/>
                <a:cs typeface="Times New Roman" panose="02020603050405020304" pitchFamily="18" charset="0"/>
              </a:rPr>
              <a:t>25</a:t>
            </a:r>
            <a:r>
              <a:rPr lang="zh-CN" altLang="en-US" sz="1400" b="1" kern="100" dirty="0" smtClean="0">
                <a:solidFill>
                  <a:srgbClr val="00B0F0"/>
                </a:solidFill>
                <a:latin typeface="+mn-ea"/>
                <a:cs typeface="Times New Roman" panose="02020603050405020304" pitchFamily="18" charset="0"/>
              </a:rPr>
              <a:t>日前</a:t>
            </a:r>
            <a:r>
              <a:rPr lang="zh-CN" altLang="en-US" sz="1400" b="1" kern="100" dirty="0">
                <a:solidFill>
                  <a:srgbClr val="00B0F0"/>
                </a:solidFill>
                <a:latin typeface="+mn-ea"/>
                <a:cs typeface="Times New Roman" panose="02020603050405020304" pitchFamily="18" charset="0"/>
              </a:rPr>
              <a:t>在联通学院“数智引航专区”完成案例学习</a:t>
            </a:r>
            <a:r>
              <a:rPr lang="zh-CN" altLang="en-US" sz="1400" b="1" kern="100" dirty="0">
                <a:latin typeface="+mn-ea"/>
                <a:cs typeface="Times New Roman" panose="02020603050405020304" pitchFamily="18" charset="0"/>
              </a:rPr>
              <a:t>，</a:t>
            </a:r>
            <a:r>
              <a:rPr lang="zh-CN" altLang="zh-CN" sz="1400" b="1" kern="100" dirty="0">
                <a:latin typeface="+mn-ea"/>
                <a:cs typeface="Times New Roman" panose="02020603050405020304" pitchFamily="18" charset="0"/>
              </a:rPr>
              <a:t>专区链</a:t>
            </a:r>
            <a:r>
              <a:rPr lang="zh-CN" altLang="en-US" sz="1400" b="1" kern="100" dirty="0">
                <a:latin typeface="+mn-ea"/>
                <a:cs typeface="Times New Roman" panose="02020603050405020304" pitchFamily="18" charset="0"/>
              </a:rPr>
              <a:t>接</a:t>
            </a:r>
            <a:r>
              <a:rPr lang="en-US" altLang="zh-CN" sz="1400" b="1" kern="100" dirty="0">
                <a:latin typeface="+mn-ea"/>
                <a:cs typeface="Times New Roman" panose="02020603050405020304" pitchFamily="18" charset="0"/>
              </a:rPr>
              <a:t>http://wsxy.chinaunicom.cn/learner/subject/49650355/detail </a:t>
            </a:r>
            <a:r>
              <a:rPr lang="zh-CN" altLang="en-US" sz="1400" b="1" kern="100" dirty="0">
                <a:latin typeface="+mn-ea"/>
                <a:cs typeface="Times New Roman" panose="02020603050405020304" pitchFamily="18" charset="0"/>
              </a:rPr>
              <a:t>。</a:t>
            </a:r>
            <a:endParaRPr lang="zh-CN" altLang="zh-CN" sz="1100" b="1" kern="100" dirty="0">
              <a:latin typeface="+mn-ea"/>
              <a:cs typeface="Times New Roman" panose="02020603050405020304" pitchFamily="18" charset="0"/>
            </a:endParaRPr>
          </a:p>
        </p:txBody>
      </p:sp>
      <p:sp>
        <p:nvSpPr>
          <p:cNvPr id="24" name="矩形 23"/>
          <p:cNvSpPr/>
          <p:nvPr/>
        </p:nvSpPr>
        <p:spPr>
          <a:xfrm>
            <a:off x="7896200" y="5212357"/>
            <a:ext cx="4320480" cy="1384995"/>
          </a:xfrm>
          <a:prstGeom prst="rect">
            <a:avLst/>
          </a:prstGeom>
        </p:spPr>
        <p:txBody>
          <a:bodyPr wrap="square">
            <a:spAutoFit/>
          </a:bodyPr>
          <a:lstStyle/>
          <a:p>
            <a:pPr algn="just">
              <a:lnSpc>
                <a:spcPct val="150000"/>
              </a:lnSpc>
            </a:pPr>
            <a:r>
              <a:rPr lang="zh-CN" altLang="en-US" sz="1400" b="1" dirty="0" smtClean="0">
                <a:latin typeface="微软雅黑" pitchFamily="34" charset="-122"/>
                <a:ea typeface="微软雅黑" pitchFamily="34" charset="-122"/>
              </a:rPr>
              <a:t>   四季度</a:t>
            </a:r>
            <a:r>
              <a:rPr lang="zh-CN" altLang="en-US" sz="1400" b="1" dirty="0">
                <a:latin typeface="微软雅黑" pitchFamily="34" charset="-122"/>
                <a:ea typeface="微软雅黑" pitchFamily="34" charset="-122"/>
              </a:rPr>
              <a:t>应举办</a:t>
            </a:r>
            <a:r>
              <a:rPr lang="zh-CN" altLang="en-US" sz="1400" b="1" dirty="0" smtClean="0">
                <a:latin typeface="微软雅黑" pitchFamily="34" charset="-122"/>
                <a:ea typeface="微软雅黑" pitchFamily="34" charset="-122"/>
              </a:rPr>
              <a:t>至少四场</a:t>
            </a:r>
            <a:r>
              <a:rPr lang="zh-CN" altLang="en-US" sz="1400" b="1" dirty="0">
                <a:latin typeface="微软雅黑" pitchFamily="34" charset="-122"/>
                <a:ea typeface="微软雅黑" pitchFamily="34" charset="-122"/>
              </a:rPr>
              <a:t>推荐活动</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其中：</a:t>
            </a:r>
            <a:endParaRPr lang="en-US" altLang="zh-CN" sz="1400" b="1" dirty="0">
              <a:latin typeface="微软雅黑" pitchFamily="34" charset="-122"/>
              <a:ea typeface="微软雅黑" pitchFamily="34" charset="-122"/>
            </a:endParaRPr>
          </a:p>
          <a:p>
            <a:pPr algn="just">
              <a:lnSpc>
                <a:spcPct val="150000"/>
              </a:lnSpc>
              <a:buFont typeface="Wingdings" pitchFamily="2" charset="2"/>
              <a:buChar char="ü"/>
            </a:pPr>
            <a:r>
              <a:rPr lang="zh-CN" altLang="en-US" sz="1400" b="1" dirty="0" smtClean="0">
                <a:latin typeface="微软雅黑" pitchFamily="34" charset="-122"/>
                <a:ea typeface="微软雅黑" pitchFamily="34" charset="-122"/>
              </a:rPr>
              <a:t>省分、福、泉</a:t>
            </a:r>
            <a:r>
              <a:rPr lang="zh-CN" altLang="en-US" sz="1400" b="1" dirty="0">
                <a:latin typeface="微软雅黑" pitchFamily="34" charset="-122"/>
                <a:ea typeface="微软雅黑" pitchFamily="34" charset="-122"/>
              </a:rPr>
              <a:t>应在</a:t>
            </a:r>
            <a:r>
              <a:rPr lang="en-US" altLang="zh-CN" sz="1400" b="1" dirty="0" smtClean="0">
                <a:latin typeface="微软雅黑" pitchFamily="34" charset="-122"/>
                <a:ea typeface="微软雅黑" pitchFamily="34" charset="-122"/>
              </a:rPr>
              <a:t>11</a:t>
            </a:r>
            <a:r>
              <a:rPr lang="zh-CN" altLang="en-US" sz="1400" b="1" dirty="0" smtClean="0">
                <a:latin typeface="微软雅黑" pitchFamily="34" charset="-122"/>
                <a:ea typeface="微软雅黑" pitchFamily="34" charset="-122"/>
              </a:rPr>
              <a:t>月完成（厦门已完成）；</a:t>
            </a:r>
            <a:endParaRPr lang="en-US" altLang="zh-CN" sz="1400" b="1" dirty="0">
              <a:latin typeface="微软雅黑" pitchFamily="34" charset="-122"/>
              <a:ea typeface="微软雅黑" pitchFamily="34" charset="-122"/>
            </a:endParaRPr>
          </a:p>
          <a:p>
            <a:pPr algn="just">
              <a:lnSpc>
                <a:spcPct val="150000"/>
              </a:lnSpc>
              <a:buFont typeface="Wingdings" pitchFamily="2" charset="2"/>
              <a:buChar char="ü"/>
            </a:pPr>
            <a:r>
              <a:rPr lang="zh-CN" altLang="en-US" sz="1400" b="1" dirty="0">
                <a:latin typeface="微软雅黑" pitchFamily="34" charset="-122"/>
                <a:ea typeface="微软雅黑" pitchFamily="34" charset="-122"/>
              </a:rPr>
              <a:t>其他</a:t>
            </a:r>
            <a:r>
              <a:rPr lang="zh-CN" altLang="en-US" sz="1400" b="1" dirty="0" smtClean="0">
                <a:latin typeface="微软雅黑" pitchFamily="34" charset="-122"/>
                <a:ea typeface="微软雅黑" pitchFamily="34" charset="-122"/>
              </a:rPr>
              <a:t>地市根据实际情况安排；</a:t>
            </a:r>
            <a:endParaRPr lang="en-US" altLang="zh-CN" sz="1400" b="1" dirty="0">
              <a:latin typeface="微软雅黑" pitchFamily="34" charset="-122"/>
              <a:ea typeface="微软雅黑" pitchFamily="34" charset="-122"/>
            </a:endParaRPr>
          </a:p>
          <a:p>
            <a:pPr algn="just">
              <a:lnSpc>
                <a:spcPct val="150000"/>
              </a:lnSpc>
              <a:buFont typeface="Wingdings" pitchFamily="2" charset="2"/>
              <a:buChar char="ü"/>
            </a:pPr>
            <a:r>
              <a:rPr lang="zh-CN" altLang="en-US" sz="1400" b="1" dirty="0" smtClean="0">
                <a:latin typeface="微软雅黑" pitchFamily="34" charset="-122"/>
                <a:ea typeface="微软雅黑" pitchFamily="34" charset="-122"/>
              </a:rPr>
              <a:t>在</a:t>
            </a:r>
            <a:r>
              <a:rPr lang="en-US" altLang="zh-CN" sz="1400" b="1" dirty="0" smtClean="0">
                <a:latin typeface="微软雅黑" pitchFamily="34" charset="-122"/>
                <a:ea typeface="微软雅黑" pitchFamily="34" charset="-122"/>
              </a:rPr>
              <a:t>10</a:t>
            </a:r>
            <a:r>
              <a:rPr lang="zh-CN" altLang="en-US" sz="1400" b="1" dirty="0" smtClean="0">
                <a:latin typeface="微软雅黑" pitchFamily="34" charset="-122"/>
                <a:ea typeface="微软雅黑" pitchFamily="34" charset="-122"/>
              </a:rPr>
              <a:t>月</a:t>
            </a:r>
            <a:r>
              <a:rPr lang="en-US" altLang="zh-CN" sz="1400" b="1" dirty="0" smtClean="0">
                <a:latin typeface="微软雅黑" pitchFamily="34" charset="-122"/>
                <a:ea typeface="微软雅黑" pitchFamily="34" charset="-122"/>
              </a:rPr>
              <a:t>15</a:t>
            </a:r>
            <a:r>
              <a:rPr lang="zh-CN" altLang="en-US" sz="1400" b="1" dirty="0" smtClean="0">
                <a:latin typeface="微软雅黑" pitchFamily="34" charset="-122"/>
                <a:ea typeface="微软雅黑" pitchFamily="34" charset="-122"/>
              </a:rPr>
              <a:t>日前</a:t>
            </a:r>
            <a:r>
              <a:rPr lang="zh-CN" altLang="en-US" sz="1400" b="1" dirty="0">
                <a:latin typeface="微软雅黑" pitchFamily="34" charset="-122"/>
                <a:ea typeface="微软雅黑" pitchFamily="34" charset="-122"/>
              </a:rPr>
              <a:t>将活动计划上报省分接口人</a:t>
            </a:r>
            <a:r>
              <a:rPr lang="zh-CN" altLang="en-US" sz="1400" b="1" dirty="0" smtClean="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p:txBody>
      </p:sp>
      <p:sp>
        <p:nvSpPr>
          <p:cNvPr id="32" name="矩形 31"/>
          <p:cNvSpPr/>
          <p:nvPr/>
        </p:nvSpPr>
        <p:spPr>
          <a:xfrm>
            <a:off x="7968208" y="2477795"/>
            <a:ext cx="3960440" cy="2031325"/>
          </a:xfrm>
          <a:prstGeom prst="rect">
            <a:avLst/>
          </a:prstGeom>
        </p:spPr>
        <p:txBody>
          <a:bodyPr wrap="square">
            <a:spAutoFit/>
          </a:bodyPr>
          <a:lstStyle/>
          <a:p>
            <a:pPr>
              <a:lnSpc>
                <a:spcPct val="150000"/>
              </a:lnSpc>
              <a:buFont typeface="Wingdings" pitchFamily="2" charset="2"/>
              <a:buChar char="ü"/>
            </a:pPr>
            <a:r>
              <a:rPr lang="zh-CN" altLang="en-US" sz="1400" b="1" dirty="0">
                <a:latin typeface="+mn-ea"/>
              </a:rPr>
              <a:t>  各地市根据聚焦梳理目标客户名单</a:t>
            </a:r>
            <a:endParaRPr lang="en-US" altLang="zh-CN" sz="1400" b="1" dirty="0">
              <a:latin typeface="+mn-ea"/>
            </a:endParaRPr>
          </a:p>
          <a:p>
            <a:pPr>
              <a:lnSpc>
                <a:spcPct val="150000"/>
              </a:lnSpc>
              <a:buFont typeface="Wingdings" pitchFamily="2" charset="2"/>
              <a:buChar char="ü"/>
            </a:pPr>
            <a:r>
              <a:rPr lang="en-US" altLang="zh-CN" sz="1400" b="1" dirty="0">
                <a:latin typeface="+mn-ea"/>
              </a:rPr>
              <a:t>  </a:t>
            </a:r>
            <a:r>
              <a:rPr lang="zh-CN" altLang="en-US" sz="1400" b="1" dirty="0">
                <a:latin typeface="+mn-ea"/>
              </a:rPr>
              <a:t>通过走访挖掘、识别商机。</a:t>
            </a:r>
            <a:endParaRPr lang="en-US" altLang="zh-CN" sz="1400" b="1" dirty="0">
              <a:latin typeface="+mn-ea"/>
            </a:endParaRPr>
          </a:p>
          <a:p>
            <a:pPr>
              <a:lnSpc>
                <a:spcPct val="150000"/>
              </a:lnSpc>
              <a:buFont typeface="Wingdings" pitchFamily="2" charset="2"/>
              <a:buChar char="ü"/>
            </a:pPr>
            <a:r>
              <a:rPr lang="zh-CN" altLang="en-US" sz="1400" b="1" kern="100" dirty="0">
                <a:latin typeface="+mn-ea"/>
                <a:cs typeface="Times New Roman" panose="02020603050405020304" pitchFamily="18" charset="0"/>
              </a:rPr>
              <a:t>由各地市支撑人员将确认的商机录入总部商机系统：</a:t>
            </a:r>
            <a:r>
              <a:rPr lang="en-US" altLang="zh-CN" sz="1400" b="1" kern="100" dirty="0">
                <a:latin typeface="+mn-ea"/>
                <a:cs typeface="Times New Roman" panose="02020603050405020304" pitchFamily="18" charset="0"/>
              </a:rPr>
              <a:t>http://databoss.ubd.chinaunicom.com:8083/databoss/index.jsp</a:t>
            </a:r>
            <a:r>
              <a:rPr lang="zh-CN" altLang="zh-CN" sz="1400" b="1" kern="100" dirty="0">
                <a:latin typeface="+mn-ea"/>
                <a:cs typeface="Times New Roman" panose="02020603050405020304" pitchFamily="18" charset="0"/>
              </a:rPr>
              <a:t>；</a:t>
            </a:r>
          </a:p>
        </p:txBody>
      </p:sp>
      <p:sp>
        <p:nvSpPr>
          <p:cNvPr id="33" name="矩形 32"/>
          <p:cNvSpPr/>
          <p:nvPr/>
        </p:nvSpPr>
        <p:spPr>
          <a:xfrm>
            <a:off x="479376" y="5013176"/>
            <a:ext cx="3960440" cy="1708160"/>
          </a:xfrm>
          <a:prstGeom prst="rect">
            <a:avLst/>
          </a:prstGeom>
        </p:spPr>
        <p:txBody>
          <a:bodyPr wrap="square">
            <a:spAutoFit/>
          </a:bodyPr>
          <a:lstStyle/>
          <a:p>
            <a:pPr>
              <a:lnSpc>
                <a:spcPct val="150000"/>
              </a:lnSpc>
              <a:buFont typeface="Wingdings" pitchFamily="2" charset="2"/>
              <a:buChar char="ü"/>
            </a:pPr>
            <a:r>
              <a:rPr lang="zh-CN" altLang="en-US" sz="1400" b="1" dirty="0">
                <a:latin typeface="+mn-ea"/>
              </a:rPr>
              <a:t>  经验分享：省支撑团队、市建立分享机制，各地市支撑人员收集整理突破案例，在全省范围内进行复制推广。</a:t>
            </a:r>
            <a:endParaRPr lang="en-US" altLang="zh-CN" sz="1400" b="1" dirty="0">
              <a:latin typeface="+mn-ea"/>
            </a:endParaRPr>
          </a:p>
          <a:p>
            <a:pPr>
              <a:lnSpc>
                <a:spcPct val="150000"/>
              </a:lnSpc>
              <a:buFont typeface="Wingdings" pitchFamily="2" charset="2"/>
              <a:buChar char="ü"/>
            </a:pPr>
            <a:r>
              <a:rPr lang="en-US" altLang="zh-CN" sz="1400" b="1" kern="100" dirty="0">
                <a:latin typeface="+mn-ea"/>
                <a:cs typeface="Times New Roman" panose="02020603050405020304" pitchFamily="18" charset="0"/>
              </a:rPr>
              <a:t>   </a:t>
            </a:r>
            <a:r>
              <a:rPr lang="zh-CN" altLang="en-US" sz="1400" b="1" kern="100" dirty="0">
                <a:latin typeface="+mn-ea"/>
                <a:cs typeface="Times New Roman" panose="02020603050405020304" pitchFamily="18" charset="0"/>
              </a:rPr>
              <a:t>树立标杆：省行拓、福、厦、泉要突破</a:t>
            </a:r>
            <a:r>
              <a:rPr lang="en-US" altLang="zh-CN" sz="1400" b="1" kern="100" dirty="0">
                <a:latin typeface="+mn-ea"/>
                <a:cs typeface="Times New Roman" panose="02020603050405020304" pitchFamily="18" charset="0"/>
              </a:rPr>
              <a:t>1</a:t>
            </a:r>
            <a:r>
              <a:rPr lang="zh-CN" altLang="en-US" sz="1400" b="1" kern="100" dirty="0">
                <a:latin typeface="+mn-ea"/>
                <a:cs typeface="Times New Roman" panose="02020603050405020304" pitchFamily="18" charset="0"/>
              </a:rPr>
              <a:t>个合同额</a:t>
            </a:r>
            <a:r>
              <a:rPr lang="en-US" altLang="zh-CN" sz="1400" b="1" kern="100" dirty="0">
                <a:latin typeface="+mn-ea"/>
                <a:cs typeface="Times New Roman" panose="02020603050405020304" pitchFamily="18" charset="0"/>
              </a:rPr>
              <a:t>50</a:t>
            </a:r>
            <a:r>
              <a:rPr lang="zh-CN" altLang="en-US" sz="1400" b="1" kern="100" dirty="0">
                <a:latin typeface="+mn-ea"/>
                <a:cs typeface="Times New Roman" panose="02020603050405020304" pitchFamily="18" charset="0"/>
              </a:rPr>
              <a:t>万元以上的项目。</a:t>
            </a:r>
            <a:endParaRPr lang="zh-CN" altLang="zh-CN" sz="1400" b="1" kern="100" dirty="0">
              <a:latin typeface="+mn-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9376" y="260648"/>
            <a:ext cx="6330579" cy="523220"/>
          </a:xfrm>
          <a:prstGeom prst="rect">
            <a:avLst/>
          </a:prstGeom>
        </p:spPr>
        <p:txBody>
          <a:bodyPr wrap="none">
            <a:spAutoFit/>
          </a:bodyPr>
          <a:lstStyle/>
          <a:p>
            <a:r>
              <a:rPr lang="en-US" altLang="zh-CN" sz="2800" b="1" dirty="0" smtClean="0">
                <a:latin typeface="微软雅黑" pitchFamily="34" charset="-122"/>
                <a:ea typeface="微软雅黑" pitchFamily="34" charset="-122"/>
              </a:rPr>
              <a:t>4.2  </a:t>
            </a:r>
            <a:r>
              <a:rPr lang="zh-CN" altLang="en-US" sz="2800" b="1" dirty="0" smtClean="0">
                <a:latin typeface="微软雅黑" pitchFamily="34" charset="-122"/>
                <a:ea typeface="微软雅黑" pitchFamily="34" charset="-122"/>
              </a:rPr>
              <a:t>工作举措二：</a:t>
            </a:r>
            <a:r>
              <a:rPr lang="zh-CN" altLang="en-US" sz="2800" b="1" dirty="0">
                <a:latin typeface="微软雅黑" pitchFamily="34" charset="-122"/>
                <a:ea typeface="微软雅黑" pitchFamily="34" charset="-122"/>
              </a:rPr>
              <a:t>落实营销组织三步法</a:t>
            </a:r>
          </a:p>
        </p:txBody>
      </p:sp>
      <p:grpSp>
        <p:nvGrpSpPr>
          <p:cNvPr id="3" name="组合 2"/>
          <p:cNvGrpSpPr/>
          <p:nvPr/>
        </p:nvGrpSpPr>
        <p:grpSpPr>
          <a:xfrm>
            <a:off x="263352" y="2348878"/>
            <a:ext cx="11632467" cy="4176465"/>
            <a:chOff x="5199076" y="2788365"/>
            <a:chExt cx="6696992" cy="3628967"/>
          </a:xfrm>
        </p:grpSpPr>
        <p:sp>
          <p:nvSpPr>
            <p:cNvPr id="4" name="矩形 3"/>
            <p:cNvSpPr/>
            <p:nvPr/>
          </p:nvSpPr>
          <p:spPr bwMode="auto">
            <a:xfrm>
              <a:off x="5199076" y="3336210"/>
              <a:ext cx="2196243" cy="308112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33" dirty="0">
                <a:solidFill>
                  <a:schemeClr val="tx2"/>
                </a:solidFill>
                <a:latin typeface="微软雅黑" panose="020B0503020204020204" pitchFamily="34" charset="-122"/>
                <a:ea typeface="微软雅黑" panose="020B0503020204020204" pitchFamily="34" charset="-122"/>
              </a:endParaRPr>
            </a:p>
          </p:txBody>
        </p:sp>
        <p:sp>
          <p:nvSpPr>
            <p:cNvPr id="5" name="圆角矩形 4"/>
            <p:cNvSpPr/>
            <p:nvPr/>
          </p:nvSpPr>
          <p:spPr bwMode="auto">
            <a:xfrm>
              <a:off x="5595119" y="2788366"/>
              <a:ext cx="1603376" cy="676638"/>
            </a:xfrm>
            <a:prstGeom prst="roundRect">
              <a:avLst/>
            </a:prstGeom>
            <a:solidFill>
              <a:srgbClr val="0306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33" dirty="0">
                <a:solidFill>
                  <a:schemeClr val="tx2"/>
                </a:solidFill>
                <a:latin typeface="微软雅黑" panose="020B0503020204020204" pitchFamily="34" charset="-122"/>
                <a:ea typeface="微软雅黑" panose="020B0503020204020204" pitchFamily="34" charset="-122"/>
              </a:endParaRPr>
            </a:p>
          </p:txBody>
        </p:sp>
        <p:sp>
          <p:nvSpPr>
            <p:cNvPr id="6" name="文本框 7"/>
            <p:cNvSpPr txBox="1">
              <a:spLocks noChangeArrowheads="1"/>
            </p:cNvSpPr>
            <p:nvPr/>
          </p:nvSpPr>
          <p:spPr bwMode="auto">
            <a:xfrm>
              <a:off x="5235079" y="4364485"/>
              <a:ext cx="2160240" cy="1987281"/>
            </a:xfrm>
            <a:prstGeom prst="rect">
              <a:avLst/>
            </a:prstGeom>
            <a:noFill/>
            <a:ln w="9525">
              <a:noFill/>
              <a:miter lim="800000"/>
              <a:headEnd/>
              <a:tailEnd/>
            </a:ln>
          </p:spPr>
          <p:txBody>
            <a:bodyPr wrap="square">
              <a:noAutofit/>
            </a:bodyPr>
            <a:lstStyle/>
            <a:p>
              <a:pPr>
                <a:lnSpc>
                  <a:spcPct val="150000"/>
                </a:lnSpc>
              </a:pPr>
              <a:r>
                <a:rPr lang="zh-CN" altLang="en-US" sz="1400" b="1" dirty="0">
                  <a:solidFill>
                    <a:srgbClr val="03067F"/>
                  </a:solidFill>
                  <a:latin typeface="微软雅黑" pitchFamily="34" charset="-122"/>
                  <a:ea typeface="微软雅黑" pitchFamily="34" charset="-122"/>
                </a:rPr>
                <a:t>  </a:t>
              </a:r>
              <a:r>
                <a:rPr lang="zh-CN" altLang="en-US" sz="1400" b="1" dirty="0">
                  <a:solidFill>
                    <a:srgbClr val="0070C0"/>
                  </a:solidFill>
                  <a:latin typeface="微软雅黑" pitchFamily="34" charset="-122"/>
                  <a:ea typeface="微软雅黑" pitchFamily="34" charset="-122"/>
                </a:rPr>
                <a:t>数盾风控、数达营销</a:t>
              </a:r>
              <a:endParaRPr lang="en-US" altLang="zh-CN" sz="1400" b="1" dirty="0">
                <a:solidFill>
                  <a:srgbClr val="0070C0"/>
                </a:solidFill>
                <a:latin typeface="微软雅黑" pitchFamily="34" charset="-122"/>
                <a:ea typeface="微软雅黑" pitchFamily="34" charset="-122"/>
              </a:endParaRPr>
            </a:p>
            <a:p>
              <a:pPr>
                <a:buFont typeface="Wingdings" pitchFamily="2" charset="2"/>
                <a:buChar char="ü"/>
              </a:pPr>
              <a:r>
                <a:rPr lang="zh-CN" altLang="en-US" sz="1400" dirty="0">
                  <a:latin typeface="微软雅黑" pitchFamily="34" charset="-122"/>
                  <a:ea typeface="微软雅黑" pitchFamily="34" charset="-122"/>
                </a:rPr>
                <a:t>快签约、快达产。互联网金融公司放款风险控制、互联网企业水军监控、房产、银行用户营销等痛点开展营销，实现快决策、快签约、速达产。</a:t>
              </a:r>
              <a:endParaRPr lang="en-US" altLang="zh-CN" sz="1400" dirty="0">
                <a:latin typeface="微软雅黑" pitchFamily="34" charset="-122"/>
                <a:ea typeface="微软雅黑" pitchFamily="34" charset="-122"/>
              </a:endParaRPr>
            </a:p>
            <a:p>
              <a:r>
                <a:rPr lang="en-US" altLang="zh-CN" sz="1400" dirty="0">
                  <a:solidFill>
                    <a:srgbClr val="002060"/>
                  </a:solidFill>
                  <a:latin typeface="微软雅黑" pitchFamily="34" charset="-122"/>
                  <a:ea typeface="微软雅黑" pitchFamily="34" charset="-122"/>
                </a:rPr>
                <a:t>   </a:t>
              </a:r>
              <a:r>
                <a:rPr lang="zh-CN" altLang="en-US" sz="1400" b="1" dirty="0">
                  <a:solidFill>
                    <a:srgbClr val="0070C0"/>
                  </a:solidFill>
                  <a:latin typeface="微软雅黑" pitchFamily="34" charset="-122"/>
                  <a:ea typeface="微软雅黑" pitchFamily="34" charset="-122"/>
                </a:rPr>
                <a:t>旅游、政务大数据产品</a:t>
              </a:r>
              <a:endParaRPr lang="en-US" altLang="zh-CN" sz="1400" b="1" dirty="0">
                <a:solidFill>
                  <a:srgbClr val="0070C0"/>
                </a:solidFill>
                <a:latin typeface="微软雅黑" pitchFamily="34" charset="-122"/>
                <a:ea typeface="微软雅黑" pitchFamily="34" charset="-122"/>
              </a:endParaRPr>
            </a:p>
            <a:p>
              <a:pPr>
                <a:buFont typeface="Wingdings" pitchFamily="2" charset="2"/>
                <a:buChar char="ü"/>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摸商机，储项目。网格总带头，拜访政府机构、旅游主管机构、公安（警务大数据）摸清需求，预算投入，项目启动计划等。</a:t>
              </a:r>
              <a:endParaRPr lang="en-US" altLang="zh-CN" sz="1400" dirty="0">
                <a:latin typeface="微软雅黑" pitchFamily="34" charset="-122"/>
                <a:ea typeface="微软雅黑" pitchFamily="34" charset="-122"/>
              </a:endParaRPr>
            </a:p>
          </p:txBody>
        </p:sp>
        <p:sp>
          <p:nvSpPr>
            <p:cNvPr id="7" name="TextBox 16"/>
            <p:cNvSpPr txBox="1">
              <a:spLocks noChangeArrowheads="1"/>
            </p:cNvSpPr>
            <p:nvPr/>
          </p:nvSpPr>
          <p:spPr bwMode="auto">
            <a:xfrm>
              <a:off x="5820918" y="2925419"/>
              <a:ext cx="1098622" cy="351477"/>
            </a:xfrm>
            <a:prstGeom prst="rect">
              <a:avLst/>
            </a:prstGeom>
            <a:noFill/>
            <a:ln w="9525">
              <a:noFill/>
              <a:miter lim="800000"/>
              <a:headEnd/>
              <a:tailEnd/>
            </a:ln>
          </p:spPr>
          <p:txBody>
            <a:bodyPr wrap="square" lIns="0" tIns="0" rIns="0" bIns="0">
              <a:spAutoFit/>
            </a:bodyPr>
            <a:lstStyle/>
            <a:p>
              <a:pPr algn="ctr"/>
              <a:r>
                <a:rPr lang="zh-CN" altLang="en-US" sz="2400" b="1" dirty="0">
                  <a:solidFill>
                    <a:schemeClr val="bg1"/>
                  </a:solidFill>
                  <a:latin typeface="微软雅黑" pitchFamily="34" charset="-122"/>
                  <a:ea typeface="微软雅黑" pitchFamily="34" charset="-122"/>
                </a:rPr>
                <a:t>长短结合</a:t>
              </a:r>
              <a:endParaRPr lang="en-US" altLang="zh-CN" sz="2400" b="1" dirty="0">
                <a:solidFill>
                  <a:schemeClr val="bg1"/>
                </a:solidFill>
                <a:latin typeface="微软雅黑" pitchFamily="34" charset="-122"/>
                <a:ea typeface="微软雅黑" pitchFamily="34" charset="-122"/>
              </a:endParaRPr>
            </a:p>
          </p:txBody>
        </p:sp>
        <p:sp>
          <p:nvSpPr>
            <p:cNvPr id="8" name="矩形 30"/>
            <p:cNvSpPr>
              <a:spLocks noChangeArrowheads="1"/>
            </p:cNvSpPr>
            <p:nvPr/>
          </p:nvSpPr>
          <p:spPr bwMode="auto">
            <a:xfrm>
              <a:off x="5406356" y="3610689"/>
              <a:ext cx="1865526" cy="615085"/>
            </a:xfrm>
            <a:prstGeom prst="rect">
              <a:avLst/>
            </a:prstGeom>
            <a:noFill/>
            <a:ln w="9525">
              <a:noFill/>
              <a:miter lim="800000"/>
              <a:headEnd/>
              <a:tailEnd/>
            </a:ln>
          </p:spPr>
          <p:txBody>
            <a:bodyPr wrap="square">
              <a:spAutoFit/>
            </a:bodyPr>
            <a:lstStyle/>
            <a:p>
              <a:r>
                <a:rPr lang="zh-CN" altLang="en-US" b="1" dirty="0">
                  <a:solidFill>
                    <a:srgbClr val="FF0000"/>
                  </a:solidFill>
                  <a:latin typeface="微软雅黑" pitchFamily="34" charset="-122"/>
                  <a:ea typeface="微软雅黑" pitchFamily="34" charset="-122"/>
                </a:rPr>
                <a:t>数盾风控、数达营销重达产</a:t>
              </a:r>
              <a:endParaRPr lang="en-US" altLang="zh-CN" b="1" dirty="0">
                <a:solidFill>
                  <a:srgbClr val="FF0000"/>
                </a:solidFill>
                <a:latin typeface="微软雅黑" pitchFamily="34" charset="-122"/>
                <a:ea typeface="微软雅黑" pitchFamily="34" charset="-122"/>
              </a:endParaRPr>
            </a:p>
            <a:p>
              <a:r>
                <a:rPr lang="zh-CN" altLang="en-US" b="1" dirty="0">
                  <a:solidFill>
                    <a:srgbClr val="FF0000"/>
                  </a:solidFill>
                  <a:latin typeface="微软雅黑" pitchFamily="34" charset="-122"/>
                  <a:ea typeface="微软雅黑" pitchFamily="34" charset="-122"/>
                </a:rPr>
                <a:t>  旅游、政务大数据 重商机</a:t>
              </a:r>
              <a:endParaRPr lang="zh-CN" altLang="en-US" b="1" dirty="0">
                <a:solidFill>
                  <a:srgbClr val="FF0000"/>
                </a:solidFill>
              </a:endParaRPr>
            </a:p>
          </p:txBody>
        </p:sp>
        <p:grpSp>
          <p:nvGrpSpPr>
            <p:cNvPr id="9" name="组合 12"/>
            <p:cNvGrpSpPr>
              <a:grpSpLocks/>
            </p:cNvGrpSpPr>
            <p:nvPr/>
          </p:nvGrpSpPr>
          <p:grpSpPr bwMode="auto">
            <a:xfrm>
              <a:off x="7503331" y="2788365"/>
              <a:ext cx="2160240" cy="3628967"/>
              <a:chOff x="1363911" y="4099511"/>
              <a:chExt cx="1552417" cy="2266246"/>
            </a:xfrm>
          </p:grpSpPr>
          <p:sp>
            <p:nvSpPr>
              <p:cNvPr id="18" name="矩形 17"/>
              <p:cNvSpPr/>
              <p:nvPr/>
            </p:nvSpPr>
            <p:spPr>
              <a:xfrm>
                <a:off x="1363911" y="4432453"/>
                <a:ext cx="1552417" cy="193330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33" dirty="0">
                  <a:solidFill>
                    <a:schemeClr val="tx2"/>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1596774" y="4099511"/>
                <a:ext cx="1163645" cy="4450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33" dirty="0">
                  <a:solidFill>
                    <a:schemeClr val="tx2"/>
                  </a:solidFill>
                  <a:latin typeface="微软雅黑" panose="020B0503020204020204" pitchFamily="34" charset="-122"/>
                  <a:ea typeface="微软雅黑" panose="020B0503020204020204" pitchFamily="34" charset="-122"/>
                </a:endParaRPr>
              </a:p>
            </p:txBody>
          </p:sp>
        </p:grpSp>
        <p:sp>
          <p:nvSpPr>
            <p:cNvPr id="10" name="文本框 14"/>
            <p:cNvSpPr txBox="1">
              <a:spLocks noChangeArrowheads="1"/>
            </p:cNvSpPr>
            <p:nvPr/>
          </p:nvSpPr>
          <p:spPr bwMode="auto">
            <a:xfrm>
              <a:off x="7560920" y="4386381"/>
              <a:ext cx="2088231" cy="1918754"/>
            </a:xfrm>
            <a:prstGeom prst="rect">
              <a:avLst/>
            </a:prstGeom>
            <a:noFill/>
            <a:ln w="9525">
              <a:noFill/>
              <a:miter lim="800000"/>
              <a:headEnd/>
              <a:tailEnd/>
            </a:ln>
          </p:spPr>
          <p:txBody>
            <a:bodyPr wrap="square">
              <a:noAutofit/>
            </a:bodyPr>
            <a:lstStyle/>
            <a:p>
              <a:pPr>
                <a:lnSpc>
                  <a:spcPts val="2200"/>
                </a:lnSpc>
                <a:buFont typeface="Wingdings" pitchFamily="2" charset="2"/>
                <a:buChar char="ü"/>
              </a:pPr>
              <a:r>
                <a:rPr lang="zh-CN" altLang="en-US" sz="1400" b="1" dirty="0">
                  <a:solidFill>
                    <a:schemeClr val="accent1"/>
                  </a:solidFill>
                  <a:latin typeface="微软雅黑" pitchFamily="34" charset="-122"/>
                  <a:ea typeface="微软雅黑" pitchFamily="34" charset="-122"/>
                </a:rPr>
                <a:t>有客情有需求的先行突破。</a:t>
              </a:r>
              <a:endParaRPr lang="en-US" altLang="zh-CN" sz="1400" b="1" dirty="0">
                <a:solidFill>
                  <a:schemeClr val="accent1"/>
                </a:solidFill>
                <a:latin typeface="微软雅黑" pitchFamily="34" charset="-122"/>
                <a:ea typeface="微软雅黑" pitchFamily="34" charset="-122"/>
              </a:endParaRPr>
            </a:p>
            <a:p>
              <a:pPr>
                <a:lnSpc>
                  <a:spcPts val="2200"/>
                </a:lnSpc>
              </a:pPr>
              <a:r>
                <a:rPr lang="en-US" altLang="zh-CN" sz="1400" b="1" dirty="0">
                  <a:solidFill>
                    <a:srgbClr val="03067F"/>
                  </a:solidFill>
                  <a:latin typeface="微软雅黑" pitchFamily="34" charset="-122"/>
                  <a:ea typeface="微软雅黑" pitchFamily="34" charset="-122"/>
                </a:rPr>
                <a:t>    </a:t>
              </a:r>
              <a:r>
                <a:rPr lang="zh-CN" altLang="en-US" sz="1400" dirty="0">
                  <a:latin typeface="微软雅黑" pitchFamily="34" charset="-122"/>
                  <a:ea typeface="微软雅黑" pitchFamily="34" charset="-122"/>
                </a:rPr>
                <a:t>通过破袭战突破的</a:t>
              </a:r>
              <a:r>
                <a:rPr lang="en-US" altLang="zh-CN" sz="1400" dirty="0">
                  <a:latin typeface="微软雅黑" pitchFamily="34" charset="-122"/>
                  <a:ea typeface="微软雅黑" pitchFamily="34" charset="-122"/>
                </a:rPr>
                <a:t>3000</a:t>
              </a:r>
              <a:r>
                <a:rPr lang="zh-CN" altLang="en-US" sz="1400" dirty="0">
                  <a:latin typeface="微软雅黑" pitchFamily="34" charset="-122"/>
                  <a:ea typeface="微软雅黑" pitchFamily="34" charset="-122"/>
                </a:rPr>
                <a:t>多家客户中，筛选有大数据需求的目标客户，开展二次营销。</a:t>
              </a:r>
              <a:endParaRPr lang="en-US" altLang="zh-CN" sz="1400" dirty="0">
                <a:latin typeface="微软雅黑" pitchFamily="34" charset="-122"/>
                <a:ea typeface="微软雅黑" pitchFamily="34" charset="-122"/>
              </a:endParaRPr>
            </a:p>
            <a:p>
              <a:pPr>
                <a:lnSpc>
                  <a:spcPts val="2200"/>
                </a:lnSpc>
                <a:buFont typeface="Wingdings" pitchFamily="2" charset="2"/>
                <a:buChar char="ü"/>
              </a:pPr>
              <a:r>
                <a:rPr lang="zh-CN" altLang="en-US" sz="1400" b="1" dirty="0">
                  <a:solidFill>
                    <a:schemeClr val="accent1"/>
                  </a:solidFill>
                  <a:latin typeface="微软雅黑" pitchFamily="34" charset="-122"/>
                  <a:ea typeface="微软雅黑" pitchFamily="34" charset="-122"/>
                </a:rPr>
                <a:t>标准化的产品先行突破</a:t>
              </a:r>
              <a:endParaRPr lang="en-US" altLang="zh-CN" sz="1400" b="1" dirty="0">
                <a:solidFill>
                  <a:schemeClr val="accent1"/>
                </a:solidFill>
                <a:latin typeface="微软雅黑" pitchFamily="34" charset="-122"/>
                <a:ea typeface="微软雅黑" pitchFamily="34" charset="-122"/>
              </a:endParaRPr>
            </a:p>
            <a:p>
              <a:pPr>
                <a:lnSpc>
                  <a:spcPts val="2200"/>
                </a:lnSpc>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成熟度高、标准化、市场接受度高的数盾风控、数达营销做为首批客户的突破点。其中数达营销要聚焦高价值客户。</a:t>
              </a:r>
              <a:endParaRPr lang="en-US" altLang="zh-CN" sz="1400" dirty="0">
                <a:latin typeface="微软雅黑" pitchFamily="34" charset="-122"/>
                <a:ea typeface="微软雅黑" pitchFamily="34" charset="-122"/>
              </a:endParaRPr>
            </a:p>
            <a:p>
              <a:pPr>
                <a:lnSpc>
                  <a:spcPts val="2200"/>
                </a:lnSpc>
              </a:pPr>
              <a:r>
                <a:rPr lang="zh-CN" altLang="en-US" sz="1400" b="1" u="sng" dirty="0">
                  <a:solidFill>
                    <a:srgbClr val="FF0000"/>
                  </a:solidFill>
                  <a:latin typeface="微软雅黑" pitchFamily="34" charset="-122"/>
                  <a:ea typeface="微软雅黑" pitchFamily="34" charset="-122"/>
                  <a:hlinkClick r:id="rId2" action="ppaction://hlinksldjump"/>
                </a:rPr>
                <a:t>数达营销客户筛选法</a:t>
              </a:r>
              <a:endParaRPr lang="en-US" altLang="zh-CN" sz="1400" b="1" u="sng" dirty="0">
                <a:solidFill>
                  <a:srgbClr val="FF0000"/>
                </a:solidFill>
                <a:latin typeface="微软雅黑" pitchFamily="34" charset="-122"/>
                <a:ea typeface="微软雅黑" pitchFamily="34" charset="-122"/>
              </a:endParaRPr>
            </a:p>
            <a:p>
              <a:pPr>
                <a:lnSpc>
                  <a:spcPts val="2200"/>
                </a:lnSpc>
              </a:pPr>
              <a:endParaRPr lang="en-US" altLang="zh-CN" sz="1400" dirty="0">
                <a:latin typeface="微软雅黑" pitchFamily="34" charset="-122"/>
                <a:ea typeface="微软雅黑" pitchFamily="34" charset="-122"/>
              </a:endParaRPr>
            </a:p>
          </p:txBody>
        </p:sp>
        <p:sp>
          <p:nvSpPr>
            <p:cNvPr id="11" name="TextBox 12"/>
            <p:cNvSpPr txBox="1">
              <a:spLocks noChangeArrowheads="1"/>
            </p:cNvSpPr>
            <p:nvPr/>
          </p:nvSpPr>
          <p:spPr bwMode="auto">
            <a:xfrm>
              <a:off x="8101005" y="2925419"/>
              <a:ext cx="1008062" cy="351477"/>
            </a:xfrm>
            <a:prstGeom prst="rect">
              <a:avLst/>
            </a:prstGeom>
            <a:noFill/>
            <a:ln w="9525">
              <a:noFill/>
              <a:miter lim="800000"/>
              <a:headEnd/>
              <a:tailEnd/>
            </a:ln>
          </p:spPr>
          <p:txBody>
            <a:bodyPr lIns="0" tIns="0" rIns="0" bIns="0">
              <a:spAutoFit/>
            </a:bodyPr>
            <a:lstStyle/>
            <a:p>
              <a:pPr algn="ctr"/>
              <a:r>
                <a:rPr lang="zh-CN" altLang="en-US" sz="2400" b="1" dirty="0">
                  <a:solidFill>
                    <a:schemeClr val="bg1"/>
                  </a:solidFill>
                </a:rPr>
                <a:t>先易后难</a:t>
              </a:r>
            </a:p>
          </p:txBody>
        </p:sp>
        <p:sp>
          <p:nvSpPr>
            <p:cNvPr id="13" name="矩形 12"/>
            <p:cNvSpPr/>
            <p:nvPr/>
          </p:nvSpPr>
          <p:spPr bwMode="auto">
            <a:xfrm>
              <a:off x="9771583" y="3320988"/>
              <a:ext cx="2124485" cy="3096344"/>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33" dirty="0">
                <a:solidFill>
                  <a:schemeClr val="tx2"/>
                </a:solidFill>
                <a:latin typeface="微软雅黑" panose="020B0503020204020204" pitchFamily="34" charset="-122"/>
                <a:ea typeface="微软雅黑" panose="020B0503020204020204" pitchFamily="34" charset="-122"/>
              </a:endParaRPr>
            </a:p>
          </p:txBody>
        </p:sp>
        <p:sp>
          <p:nvSpPr>
            <p:cNvPr id="14" name="圆角矩形 13"/>
            <p:cNvSpPr/>
            <p:nvPr/>
          </p:nvSpPr>
          <p:spPr bwMode="auto">
            <a:xfrm>
              <a:off x="10059615" y="2788366"/>
              <a:ext cx="1573213" cy="67663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33" dirty="0">
                <a:solidFill>
                  <a:schemeClr val="tx2"/>
                </a:solidFill>
                <a:latin typeface="微软雅黑" panose="020B0503020204020204" pitchFamily="34" charset="-122"/>
                <a:ea typeface="微软雅黑" panose="020B0503020204020204" pitchFamily="34" charset="-122"/>
              </a:endParaRPr>
            </a:p>
          </p:txBody>
        </p:sp>
        <p:sp>
          <p:nvSpPr>
            <p:cNvPr id="15" name="文本框 22"/>
            <p:cNvSpPr txBox="1">
              <a:spLocks noChangeArrowheads="1"/>
            </p:cNvSpPr>
            <p:nvPr/>
          </p:nvSpPr>
          <p:spPr bwMode="auto">
            <a:xfrm>
              <a:off x="9807587" y="4295958"/>
              <a:ext cx="2088232" cy="2099601"/>
            </a:xfrm>
            <a:prstGeom prst="rect">
              <a:avLst/>
            </a:prstGeom>
            <a:noFill/>
            <a:ln w="9525">
              <a:noFill/>
              <a:miter lim="800000"/>
              <a:headEnd/>
              <a:tailEnd/>
            </a:ln>
          </p:spPr>
          <p:txBody>
            <a:bodyPr wrap="square">
              <a:noAutofit/>
            </a:bodyPr>
            <a:lstStyle/>
            <a:p>
              <a:pPr>
                <a:lnSpc>
                  <a:spcPct val="150000"/>
                </a:lnSpc>
              </a:pPr>
              <a:r>
                <a:rPr lang="en-US" altLang="zh-CN" sz="1400" dirty="0">
                  <a:solidFill>
                    <a:srgbClr val="000000"/>
                  </a:solidFill>
                  <a:latin typeface="微软雅黑" pitchFamily="34" charset="-122"/>
                  <a:ea typeface="微软雅黑" pitchFamily="34" charset="-122"/>
                </a:rPr>
                <a:t>  </a:t>
              </a:r>
              <a:endParaRPr lang="zh-CN" altLang="en-US" sz="1400" dirty="0">
                <a:solidFill>
                  <a:srgbClr val="000000"/>
                </a:solidFill>
                <a:latin typeface="微软雅黑" pitchFamily="34" charset="-122"/>
                <a:ea typeface="微软雅黑" pitchFamily="34" charset="-122"/>
              </a:endParaRPr>
            </a:p>
          </p:txBody>
        </p:sp>
        <p:sp>
          <p:nvSpPr>
            <p:cNvPr id="16" name="TextBox 3"/>
            <p:cNvSpPr txBox="1">
              <a:spLocks noChangeArrowheads="1"/>
            </p:cNvSpPr>
            <p:nvPr/>
          </p:nvSpPr>
          <p:spPr bwMode="auto">
            <a:xfrm>
              <a:off x="10256723" y="2925420"/>
              <a:ext cx="1165639" cy="351477"/>
            </a:xfrm>
            <a:prstGeom prst="rect">
              <a:avLst/>
            </a:prstGeom>
            <a:noFill/>
            <a:ln w="9525">
              <a:noFill/>
              <a:miter lim="800000"/>
              <a:headEnd/>
              <a:tailEnd/>
            </a:ln>
          </p:spPr>
          <p:txBody>
            <a:bodyPr wrap="square" lIns="0" tIns="0" rIns="0" bIns="0">
              <a:spAutoFit/>
            </a:bodyPr>
            <a:lstStyle/>
            <a:p>
              <a:pPr algn="ctr"/>
              <a:r>
                <a:rPr lang="zh-CN" altLang="en-US" sz="2400" b="1" dirty="0">
                  <a:solidFill>
                    <a:schemeClr val="bg1"/>
                  </a:solidFill>
                  <a:latin typeface="微软雅黑" pitchFamily="34" charset="-122"/>
                  <a:ea typeface="微软雅黑" pitchFamily="34" charset="-122"/>
                </a:rPr>
                <a:t>点面结合</a:t>
              </a:r>
            </a:p>
          </p:txBody>
        </p:sp>
        <p:sp>
          <p:nvSpPr>
            <p:cNvPr id="17" name="矩形 33"/>
            <p:cNvSpPr>
              <a:spLocks noChangeArrowheads="1"/>
            </p:cNvSpPr>
            <p:nvPr/>
          </p:nvSpPr>
          <p:spPr bwMode="auto">
            <a:xfrm>
              <a:off x="10173811" y="3542162"/>
              <a:ext cx="1169465" cy="615085"/>
            </a:xfrm>
            <a:prstGeom prst="rect">
              <a:avLst/>
            </a:prstGeom>
            <a:noFill/>
            <a:ln w="9525">
              <a:noFill/>
              <a:miter lim="800000"/>
              <a:headEnd/>
              <a:tailEnd/>
            </a:ln>
          </p:spPr>
          <p:txBody>
            <a:bodyPr wrap="none">
              <a:spAutoFit/>
            </a:bodyPr>
            <a:lstStyle/>
            <a:p>
              <a:r>
                <a:rPr lang="zh-CN" altLang="en-US" b="1" dirty="0">
                  <a:solidFill>
                    <a:srgbClr val="FF0000"/>
                  </a:solidFill>
                </a:rPr>
                <a:t>重点行业先行突破</a:t>
              </a:r>
              <a:endParaRPr lang="en-US" altLang="zh-CN" b="1" dirty="0">
                <a:solidFill>
                  <a:srgbClr val="FF0000"/>
                </a:solidFill>
              </a:endParaRPr>
            </a:p>
            <a:p>
              <a:r>
                <a:rPr lang="zh-CN" altLang="en-US" b="1" dirty="0">
                  <a:solidFill>
                    <a:srgbClr val="FF0000"/>
                  </a:solidFill>
                </a:rPr>
                <a:t>总结经验全面开花</a:t>
              </a:r>
            </a:p>
          </p:txBody>
        </p:sp>
      </p:grpSp>
      <p:sp>
        <p:nvSpPr>
          <p:cNvPr id="20" name="矩形 30"/>
          <p:cNvSpPr>
            <a:spLocks noChangeArrowheads="1"/>
          </p:cNvSpPr>
          <p:nvPr/>
        </p:nvSpPr>
        <p:spPr bwMode="auto">
          <a:xfrm>
            <a:off x="4655840" y="3212976"/>
            <a:ext cx="3240360" cy="646331"/>
          </a:xfrm>
          <a:prstGeom prst="rect">
            <a:avLst/>
          </a:prstGeom>
          <a:noFill/>
          <a:ln w="9525">
            <a:noFill/>
            <a:miter lim="800000"/>
            <a:headEnd/>
            <a:tailEnd/>
          </a:ln>
        </p:spPr>
        <p:txBody>
          <a:bodyPr wrap="square">
            <a:spAutoFit/>
          </a:bodyPr>
          <a:lstStyle/>
          <a:p>
            <a:r>
              <a:rPr lang="zh-CN" altLang="en-US" b="1" dirty="0">
                <a:solidFill>
                  <a:srgbClr val="FF0000"/>
                </a:solidFill>
                <a:latin typeface="微软雅黑" pitchFamily="34" charset="-122"/>
                <a:ea typeface="微软雅黑" pitchFamily="34" charset="-122"/>
              </a:rPr>
              <a:t>   客情好的优先营销</a:t>
            </a:r>
            <a:endParaRPr lang="en-US" altLang="zh-CN" b="1" dirty="0">
              <a:solidFill>
                <a:srgbClr val="FF0000"/>
              </a:solidFill>
              <a:latin typeface="微软雅黑" pitchFamily="34" charset="-122"/>
              <a:ea typeface="微软雅黑" pitchFamily="34" charset="-122"/>
            </a:endParaRPr>
          </a:p>
          <a:p>
            <a:r>
              <a:rPr lang="en-US" altLang="zh-CN" b="1" dirty="0">
                <a:solidFill>
                  <a:srgbClr val="FF0000"/>
                </a:solidFill>
                <a:latin typeface="微软雅黑" pitchFamily="34" charset="-122"/>
                <a:ea typeface="微软雅黑" pitchFamily="34" charset="-122"/>
              </a:rPr>
              <a:t>   </a:t>
            </a:r>
            <a:r>
              <a:rPr lang="zh-CN" altLang="en-US" b="1" dirty="0">
                <a:solidFill>
                  <a:srgbClr val="FF0000"/>
                </a:solidFill>
                <a:latin typeface="微软雅黑" pitchFamily="34" charset="-122"/>
                <a:ea typeface="微软雅黑" pitchFamily="34" charset="-122"/>
              </a:rPr>
              <a:t>标准化产品先突破</a:t>
            </a:r>
            <a:endParaRPr lang="zh-CN" altLang="en-US" b="1" dirty="0">
              <a:solidFill>
                <a:srgbClr val="FF0000"/>
              </a:solidFill>
            </a:endParaRPr>
          </a:p>
        </p:txBody>
      </p:sp>
      <p:sp>
        <p:nvSpPr>
          <p:cNvPr id="21" name="矩形 20"/>
          <p:cNvSpPr/>
          <p:nvPr/>
        </p:nvSpPr>
        <p:spPr>
          <a:xfrm>
            <a:off x="119336" y="1084095"/>
            <a:ext cx="11664950" cy="923330"/>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spAutoFit/>
          </a:bodyPr>
          <a:lstStyle/>
          <a:p>
            <a:pPr>
              <a:lnSpc>
                <a:spcPct val="150000"/>
              </a:lnSpc>
              <a:defRPr/>
            </a:pPr>
            <a:r>
              <a:rPr lang="zh-CN" altLang="en-US" b="1" dirty="0">
                <a:solidFill>
                  <a:schemeClr val="tx1"/>
                </a:solidFill>
                <a:latin typeface="微软雅黑" pitchFamily="34" charset="-122"/>
                <a:ea typeface="微软雅黑" pitchFamily="34" charset="-122"/>
              </a:rPr>
              <a:t>     各分公司结合飓风活动，学会弹钢琴，从破袭已突破名单，重点目标行业，简易标准产品项目入手，让客户经理先学熟悉产品，再转入大型</a:t>
            </a:r>
            <a:r>
              <a:rPr lang="en-US" altLang="zh-CN" b="1" dirty="0">
                <a:solidFill>
                  <a:schemeClr val="tx1"/>
                </a:solidFill>
                <a:latin typeface="微软雅黑" pitchFamily="34" charset="-122"/>
                <a:ea typeface="微软雅黑" pitchFamily="34" charset="-122"/>
              </a:rPr>
              <a:t>DCT</a:t>
            </a:r>
            <a:r>
              <a:rPr lang="zh-CN" altLang="en-US" b="1" dirty="0">
                <a:solidFill>
                  <a:schemeClr val="tx1"/>
                </a:solidFill>
                <a:latin typeface="微软雅黑" pitchFamily="34" charset="-122"/>
                <a:ea typeface="微软雅黑" pitchFamily="34" charset="-122"/>
              </a:rPr>
              <a:t>项目挖掘营销，逐步实现大数据营销能力及支撑能力的沉淀。</a:t>
            </a:r>
            <a:endParaRPr lang="zh-CN" altLang="zh-CN" b="1" dirty="0">
              <a:solidFill>
                <a:schemeClr val="tx1"/>
              </a:solidFill>
              <a:latin typeface="微软雅黑" pitchFamily="34" charset="-122"/>
              <a:ea typeface="微软雅黑" pitchFamily="34" charset="-122"/>
            </a:endParaRPr>
          </a:p>
        </p:txBody>
      </p:sp>
      <p:sp>
        <p:nvSpPr>
          <p:cNvPr id="22" name="文本框 14"/>
          <p:cNvSpPr txBox="1">
            <a:spLocks noChangeArrowheads="1"/>
          </p:cNvSpPr>
          <p:nvPr/>
        </p:nvSpPr>
        <p:spPr bwMode="auto">
          <a:xfrm>
            <a:off x="8301456" y="4221088"/>
            <a:ext cx="3627192" cy="2016224"/>
          </a:xfrm>
          <a:prstGeom prst="rect">
            <a:avLst/>
          </a:prstGeom>
          <a:noFill/>
          <a:ln w="9525">
            <a:noFill/>
            <a:miter lim="800000"/>
            <a:headEnd/>
            <a:tailEnd/>
          </a:ln>
        </p:spPr>
        <p:txBody>
          <a:bodyPr wrap="square">
            <a:noAutofit/>
          </a:bodyPr>
          <a:lstStyle/>
          <a:p>
            <a:pPr>
              <a:lnSpc>
                <a:spcPts val="1900"/>
              </a:lnSpc>
              <a:buFont typeface="Wingdings" pitchFamily="2" charset="2"/>
              <a:buChar char="ü"/>
            </a:pPr>
            <a:r>
              <a:rPr lang="zh-CN" altLang="en-US" sz="1400" b="1" dirty="0">
                <a:solidFill>
                  <a:srgbClr val="03067F"/>
                </a:solidFill>
                <a:latin typeface="微软雅黑" pitchFamily="34" charset="-122"/>
                <a:ea typeface="微软雅黑" pitchFamily="34" charset="-122"/>
              </a:rPr>
              <a:t> </a:t>
            </a:r>
            <a:r>
              <a:rPr lang="en-US" altLang="zh-CN" sz="1400" b="1" dirty="0">
                <a:solidFill>
                  <a:srgbClr val="03067F"/>
                </a:solidFill>
                <a:latin typeface="微软雅黑" pitchFamily="34" charset="-122"/>
                <a:ea typeface="微软雅黑" pitchFamily="34" charset="-122"/>
              </a:rPr>
              <a:t>  </a:t>
            </a:r>
            <a:r>
              <a:rPr lang="zh-CN" altLang="en-US" sz="1400" b="1" dirty="0">
                <a:solidFill>
                  <a:schemeClr val="accent1"/>
                </a:solidFill>
                <a:latin typeface="微软雅黑" pitchFamily="34" charset="-122"/>
                <a:ea typeface="微软雅黑" pitchFamily="34" charset="-122"/>
              </a:rPr>
              <a:t>从聚焦行业开始突破。</a:t>
            </a:r>
            <a:endParaRPr lang="en-US" altLang="zh-CN" sz="1400" b="1" dirty="0">
              <a:solidFill>
                <a:schemeClr val="accent1"/>
              </a:solidFill>
              <a:latin typeface="微软雅黑" pitchFamily="34" charset="-122"/>
              <a:ea typeface="微软雅黑" pitchFamily="34" charset="-122"/>
            </a:endParaRPr>
          </a:p>
          <a:p>
            <a:pPr>
              <a:lnSpc>
                <a:spcPts val="1900"/>
              </a:lnSpc>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前期不要求所有客户经理都进行产品推广，重点集中在金融、房产、互联网相关行业进行推广。</a:t>
            </a:r>
            <a:endParaRPr lang="en-US" altLang="zh-CN" sz="1400" dirty="0">
              <a:latin typeface="微软雅黑" pitchFamily="34" charset="-122"/>
              <a:ea typeface="微软雅黑" pitchFamily="34" charset="-122"/>
            </a:endParaRPr>
          </a:p>
          <a:p>
            <a:pPr>
              <a:lnSpc>
                <a:spcPts val="1900"/>
              </a:lnSpc>
              <a:buFont typeface="Wingdings" pitchFamily="2" charset="2"/>
              <a:buChar char="ü"/>
            </a:pPr>
            <a:r>
              <a:rPr lang="zh-CN" altLang="en-US" sz="1400" b="1" dirty="0">
                <a:solidFill>
                  <a:schemeClr val="accent1"/>
                </a:solidFill>
                <a:latin typeface="微软雅黑" pitchFamily="34" charset="-122"/>
                <a:ea typeface="微软雅黑" pitchFamily="34" charset="-122"/>
              </a:rPr>
              <a:t>  案例分享，复制推广</a:t>
            </a:r>
            <a:endParaRPr lang="en-US" altLang="zh-CN" sz="1400" b="1" dirty="0">
              <a:solidFill>
                <a:schemeClr val="accent1"/>
              </a:solidFill>
              <a:latin typeface="微软雅黑" pitchFamily="34" charset="-122"/>
              <a:ea typeface="微软雅黑" pitchFamily="34" charset="-122"/>
            </a:endParaRPr>
          </a:p>
          <a:p>
            <a:pPr>
              <a:lnSpc>
                <a:spcPts val="1900"/>
              </a:lnSpc>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通过前期重点行业突破项目，形成定期的案例分享机制，以点带面，在全行业进行复制。</a:t>
            </a:r>
            <a:endParaRPr lang="en-US" altLang="zh-CN"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2CF80F49-70D2-4540-9EA5-69943060A441}"/>
              </a:ext>
            </a:extLst>
          </p:cNvPr>
          <p:cNvGrpSpPr/>
          <p:nvPr/>
        </p:nvGrpSpPr>
        <p:grpSpPr>
          <a:xfrm>
            <a:off x="389634" y="2000246"/>
            <a:ext cx="11431588" cy="2357455"/>
            <a:chOff x="380207" y="2000246"/>
            <a:chExt cx="11431588" cy="2357455"/>
          </a:xfrm>
        </p:grpSpPr>
        <p:sp>
          <p:nvSpPr>
            <p:cNvPr id="4" name="Rectangle 6"/>
            <p:cNvSpPr>
              <a:spLocks noChangeArrowheads="1"/>
            </p:cNvSpPr>
            <p:nvPr/>
          </p:nvSpPr>
          <p:spPr bwMode="auto">
            <a:xfrm>
              <a:off x="739051" y="2000246"/>
              <a:ext cx="10714807" cy="2357455"/>
            </a:xfrm>
            <a:prstGeom prst="rect">
              <a:avLst/>
            </a:prstGeom>
            <a:ln>
              <a:noFill/>
              <a:miter lim="800000"/>
            </a:ln>
            <a:effectLst>
              <a:outerShdw blurRad="149987" dist="250190" dir="8460000" algn="ctr">
                <a:srgbClr val="000000">
                  <a:alpha val="28000"/>
                </a:srgbClr>
              </a:outerShdw>
              <a:reflection blurRad="6350" stA="50000" endA="300" endPos="55500" dist="50800" dir="5400000" sy="-100000" algn="bl" rotWithShape="0"/>
            </a:effectLst>
            <a:scene3d>
              <a:camera prst="orthographicFront"/>
              <a:lightRig rig="contrasting" dir="t">
                <a:rot lat="0" lon="0" rev="1500000"/>
              </a:lightRig>
            </a:scene3d>
            <a:sp3d prstMaterial="metal">
              <a:bevelT w="88900" h="88900"/>
            </a:sp3d>
          </p:spPr>
          <p:txBody>
            <a:bodyPr lIns="121909" tIns="60955" rIns="121909" bIns="60955"/>
            <a:lstStyle/>
            <a:p>
              <a:pPr algn="ctr">
                <a:lnSpc>
                  <a:spcPct val="130000"/>
                </a:lnSpc>
                <a:defRPr/>
              </a:pPr>
              <a:r>
                <a:rPr kumimoji="1" lang="zh-CN" altLang="en-US" sz="6000" b="1" kern="0" dirty="0">
                  <a:solidFill>
                    <a:srgbClr val="FFFF00"/>
                  </a:solidFill>
                  <a:latin typeface="Microsoft YaHei" panose="020B0503020204020204" pitchFamily="34" charset="-122"/>
                  <a:ea typeface="Microsoft YaHei" panose="020B0503020204020204" pitchFamily="34" charset="-122"/>
                  <a:cs typeface="+mn-ea"/>
                  <a:sym typeface="+mn-lt"/>
                </a:rPr>
                <a:t> </a:t>
              </a:r>
              <a:endParaRPr kumimoji="1" lang="en-US" altLang="zh-CN" sz="6000" b="1" kern="0" dirty="0">
                <a:solidFill>
                  <a:srgbClr val="FFFF00"/>
                </a:solidFill>
                <a:latin typeface="Microsoft YaHei" panose="020B0503020204020204" pitchFamily="34" charset="-122"/>
                <a:ea typeface="Microsoft YaHei" panose="020B0503020204020204" pitchFamily="34" charset="-122"/>
                <a:cs typeface="+mn-ea"/>
                <a:sym typeface="+mn-lt"/>
              </a:endParaRPr>
            </a:p>
          </p:txBody>
        </p:sp>
        <p:sp>
          <p:nvSpPr>
            <p:cNvPr id="5" name="TextBox 4"/>
            <p:cNvSpPr txBox="1"/>
            <p:nvPr/>
          </p:nvSpPr>
          <p:spPr>
            <a:xfrm>
              <a:off x="380207" y="2348880"/>
              <a:ext cx="11431588" cy="1206410"/>
            </a:xfrm>
            <a:prstGeom prst="rect">
              <a:avLst/>
            </a:prstGeom>
            <a:noFill/>
          </p:spPr>
          <p:txBody>
            <a:bodyPr lIns="121909" tIns="60955" rIns="121909" bIns="60955" anchor="ctr">
              <a:spAutoFit/>
            </a:bodyPr>
            <a:lstStyle/>
            <a:p>
              <a:pPr algn="ctr">
                <a:lnSpc>
                  <a:spcPct val="130000"/>
                </a:lnSpc>
                <a:defRPr/>
              </a:pPr>
              <a:r>
                <a:rPr lang="zh-CN" altLang="en-US" sz="6000" b="1" dirty="0">
                  <a:solidFill>
                    <a:schemeClr val="bg1"/>
                  </a:solidFill>
                  <a:latin typeface="Microsoft YaHei" panose="020B0503020204020204" pitchFamily="34" charset="-122"/>
                  <a:ea typeface="Microsoft YaHei" panose="020B0503020204020204" pitchFamily="34" charset="-122"/>
                  <a:cs typeface="微软雅黑" charset="0"/>
                </a:rPr>
                <a:t>谢 谢！</a:t>
              </a:r>
              <a:endParaRPr kumimoji="1" lang="en-US" altLang="zh-CN" sz="3600" b="1" kern="0" dirty="0">
                <a:solidFill>
                  <a:schemeClr val="bg1"/>
                </a:solidFill>
                <a:latin typeface="Microsoft YaHei" panose="020B0503020204020204" pitchFamily="34" charset="-122"/>
                <a:ea typeface="Microsoft YaHei" panose="020B0503020204020204" pitchFamily="34" charset="-122"/>
                <a:cs typeface="+mn-ea"/>
                <a:sym typeface="+mn-lt"/>
              </a:endParaRPr>
            </a:p>
          </p:txBody>
        </p:sp>
      </p:grpSp>
    </p:spTree>
    <p:extLst>
      <p:ext uri="{BB962C8B-B14F-4D97-AF65-F5344CB8AC3E}">
        <p14:creationId xmlns:p14="http://schemas.microsoft.com/office/powerpoint/2010/main" xmlns="" val="2362572672"/>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 xmlns:a16="http://schemas.microsoft.com/office/drawing/2014/main" id="{77210142-784E-4443-AF5B-C9328F87229C}"/>
              </a:ext>
            </a:extLst>
          </p:cNvPr>
          <p:cNvSpPr txBox="1"/>
          <p:nvPr/>
        </p:nvSpPr>
        <p:spPr>
          <a:xfrm>
            <a:off x="427329" y="423200"/>
            <a:ext cx="5011073" cy="538609"/>
          </a:xfrm>
          <a:prstGeom prst="rect">
            <a:avLst/>
          </a:prstGeom>
        </p:spPr>
        <p:txBody>
          <a:bodyPr vert="horz" wrap="square" lIns="0" tIns="0" rIns="0" bIns="0" rtlCol="0">
            <a:spAutoFit/>
          </a:bodyPr>
          <a:lstStyle/>
          <a:p>
            <a:pPr marL="0" marR="0">
              <a:lnSpc>
                <a:spcPts val="4231"/>
              </a:lnSpc>
              <a:spcBef>
                <a:spcPct val="0"/>
              </a:spcBef>
              <a:spcAft>
                <a:spcPct val="0"/>
              </a:spcAft>
            </a:pPr>
            <a:r>
              <a:rPr lang="zh-CN" altLang="en-US" sz="2800" b="1" dirty="0">
                <a:solidFill>
                  <a:srgbClr val="000000"/>
                </a:solidFill>
                <a:latin typeface="微软雅黑" pitchFamily="34" charset="-122"/>
                <a:ea typeface="微软雅黑" pitchFamily="34" charset="-122"/>
                <a:cs typeface="WAVGOW+Î¢ÈíÑÅºÚ"/>
              </a:rPr>
              <a:t>附：</a:t>
            </a:r>
            <a:r>
              <a:rPr sz="2800" b="1" dirty="0" err="1">
                <a:solidFill>
                  <a:srgbClr val="000000"/>
                </a:solidFill>
                <a:latin typeface="微软雅黑" pitchFamily="34" charset="-122"/>
                <a:ea typeface="微软雅黑" pitchFamily="34" charset="-122"/>
                <a:cs typeface="WAVGOW+Î¢ÈíÑÅºÚ"/>
              </a:rPr>
              <a:t>数达营销</a:t>
            </a:r>
            <a:r>
              <a:rPr lang="zh-CN" altLang="en-US" sz="2800" b="1" dirty="0">
                <a:solidFill>
                  <a:srgbClr val="000000"/>
                </a:solidFill>
                <a:latin typeface="微软雅黑" pitchFamily="34" charset="-122"/>
                <a:ea typeface="微软雅黑" pitchFamily="34" charset="-122"/>
                <a:cs typeface="WAVGOW+Î¢ÈíÑÅºÚ"/>
              </a:rPr>
              <a:t>客户筛选法则</a:t>
            </a:r>
            <a:endParaRPr sz="2800" b="1" dirty="0">
              <a:solidFill>
                <a:srgbClr val="000000"/>
              </a:solidFill>
              <a:latin typeface="微软雅黑" pitchFamily="34" charset="-122"/>
              <a:ea typeface="微软雅黑" pitchFamily="34" charset="-122"/>
              <a:cs typeface="NSMGPS+Î¢ÈíÑÅºÚ"/>
            </a:endParaRPr>
          </a:p>
        </p:txBody>
      </p:sp>
      <p:sp>
        <p:nvSpPr>
          <p:cNvPr id="4" name="object 28">
            <a:extLst>
              <a:ext uri="{FF2B5EF4-FFF2-40B4-BE49-F238E27FC236}">
                <a16:creationId xmlns="" xmlns:a16="http://schemas.microsoft.com/office/drawing/2014/main" id="{F334CF55-F3D6-465C-B131-719E7722F9B5}"/>
              </a:ext>
            </a:extLst>
          </p:cNvPr>
          <p:cNvSpPr txBox="1"/>
          <p:nvPr/>
        </p:nvSpPr>
        <p:spPr>
          <a:xfrm>
            <a:off x="11723243" y="6478072"/>
            <a:ext cx="448962" cy="449568"/>
          </a:xfrm>
          <a:prstGeom prst="rect">
            <a:avLst/>
          </a:prstGeom>
        </p:spPr>
        <p:txBody>
          <a:bodyPr vert="horz" wrap="square" lIns="0" tIns="0" rIns="0" bIns="0" rtlCol="0">
            <a:spAutoFit/>
          </a:bodyPr>
          <a:lstStyle/>
          <a:p>
            <a:pPr marL="0" marR="0">
              <a:lnSpc>
                <a:spcPts val="1514"/>
              </a:lnSpc>
              <a:spcBef>
                <a:spcPct val="0"/>
              </a:spcBef>
              <a:spcAft>
                <a:spcPct val="0"/>
              </a:spcAft>
            </a:pPr>
            <a:r>
              <a:rPr sz="1350">
                <a:solidFill>
                  <a:srgbClr val="404040"/>
                </a:solidFill>
                <a:latin typeface="Arial"/>
                <a:cs typeface="Arial"/>
              </a:rPr>
              <a:t>22</a:t>
            </a:r>
          </a:p>
        </p:txBody>
      </p:sp>
      <p:sp>
        <p:nvSpPr>
          <p:cNvPr id="5" name="文本框 4">
            <a:extLst>
              <a:ext uri="{FF2B5EF4-FFF2-40B4-BE49-F238E27FC236}">
                <a16:creationId xmlns="" xmlns:a16="http://schemas.microsoft.com/office/drawing/2014/main" id="{F4907569-1BBE-4358-AF5B-24C083AE6102}"/>
              </a:ext>
            </a:extLst>
          </p:cNvPr>
          <p:cNvSpPr txBox="1"/>
          <p:nvPr/>
        </p:nvSpPr>
        <p:spPr>
          <a:xfrm>
            <a:off x="335360" y="1412776"/>
            <a:ext cx="11593288" cy="5078313"/>
          </a:xfrm>
          <a:prstGeom prst="rect">
            <a:avLst/>
          </a:prstGeom>
          <a:noFill/>
        </p:spPr>
        <p:txBody>
          <a:bodyPr wrap="square" rtlCol="0">
            <a:spAutoFit/>
          </a:bodyPr>
          <a:lstStyle/>
          <a:p>
            <a:pPr>
              <a:lnSpc>
                <a:spcPct val="200000"/>
              </a:lnSpc>
            </a:pPr>
            <a:r>
              <a:rPr lang="zh-CN" altLang="en-US" b="1" dirty="0">
                <a:solidFill>
                  <a:srgbClr val="FF0000"/>
                </a:solidFill>
              </a:rPr>
              <a:t>筛选客户四步法</a:t>
            </a:r>
            <a:endParaRPr lang="en-US" altLang="zh-CN" b="1" dirty="0">
              <a:solidFill>
                <a:srgbClr val="FF0000"/>
              </a:solidFill>
            </a:endParaRPr>
          </a:p>
          <a:p>
            <a:pPr>
              <a:lnSpc>
                <a:spcPct val="200000"/>
              </a:lnSpc>
              <a:buFont typeface="Wingdings" pitchFamily="2" charset="2"/>
              <a:buChar char="u"/>
            </a:pPr>
            <a:r>
              <a:rPr lang="zh-CN" altLang="en-US" dirty="0"/>
              <a:t>选行业：优选房产、汽车、金融、保险等单用户价值较高行业</a:t>
            </a:r>
            <a:endParaRPr lang="en-US" altLang="zh-CN" dirty="0"/>
          </a:p>
          <a:p>
            <a:pPr>
              <a:lnSpc>
                <a:spcPct val="200000"/>
              </a:lnSpc>
              <a:buFont typeface="Wingdings" pitchFamily="2" charset="2"/>
              <a:buChar char="u"/>
            </a:pPr>
            <a:r>
              <a:rPr lang="zh-CN" altLang="en-US" dirty="0"/>
              <a:t>选标签：目标</a:t>
            </a:r>
            <a:r>
              <a:rPr lang="zh-CN" altLang="en-US" dirty="0" smtClean="0"/>
              <a:t>客户有</a:t>
            </a:r>
            <a:r>
              <a:rPr lang="en-US" altLang="zh-CN" dirty="0"/>
              <a:t>APP</a:t>
            </a:r>
            <a:r>
              <a:rPr lang="zh-CN" altLang="en-US" dirty="0"/>
              <a:t>使用行为</a:t>
            </a:r>
            <a:endParaRPr lang="en-US" altLang="zh-CN" dirty="0"/>
          </a:p>
          <a:p>
            <a:pPr>
              <a:lnSpc>
                <a:spcPct val="200000"/>
              </a:lnSpc>
              <a:buFont typeface="Wingdings" pitchFamily="2" charset="2"/>
              <a:buChar char="u"/>
            </a:pPr>
            <a:r>
              <a:rPr lang="zh-CN" altLang="en-US" dirty="0"/>
              <a:t>选范围：面向市</a:t>
            </a:r>
            <a:r>
              <a:rPr lang="zh-CN" altLang="en-US" dirty="0" smtClean="0"/>
              <a:t>级或者全国</a:t>
            </a:r>
            <a:r>
              <a:rPr lang="zh-CN" altLang="en-US" dirty="0"/>
              <a:t>用户</a:t>
            </a:r>
            <a:endParaRPr lang="en-US" altLang="zh-CN" dirty="0"/>
          </a:p>
          <a:p>
            <a:pPr>
              <a:lnSpc>
                <a:spcPct val="200000"/>
              </a:lnSpc>
              <a:buFont typeface="Wingdings" pitchFamily="2" charset="2"/>
              <a:buChar char="u"/>
            </a:pPr>
            <a:r>
              <a:rPr lang="zh-CN" altLang="en-US" dirty="0"/>
              <a:t>看团队：是否拥有电销、短信营销运营经验</a:t>
            </a:r>
            <a:endParaRPr lang="en-US" altLang="zh-CN" dirty="0"/>
          </a:p>
          <a:p>
            <a:pPr>
              <a:lnSpc>
                <a:spcPct val="200000"/>
              </a:lnSpc>
            </a:pPr>
            <a:endParaRPr lang="en-US" altLang="zh-CN" dirty="0"/>
          </a:p>
          <a:p>
            <a:pPr>
              <a:lnSpc>
                <a:spcPct val="200000"/>
              </a:lnSpc>
            </a:pPr>
            <a:r>
              <a:rPr lang="zh-CN" altLang="en-US" b="1" dirty="0">
                <a:solidFill>
                  <a:srgbClr val="FF0000"/>
                </a:solidFill>
              </a:rPr>
              <a:t>政策风险：</a:t>
            </a:r>
            <a:r>
              <a:rPr lang="en-US" altLang="zh-CN" dirty="0"/>
              <a:t>2018</a:t>
            </a:r>
            <a:r>
              <a:rPr lang="zh-CN" altLang="en-US" dirty="0"/>
              <a:t>年</a:t>
            </a:r>
            <a:r>
              <a:rPr lang="en-US" altLang="zh-CN" dirty="0"/>
              <a:t>7</a:t>
            </a:r>
            <a:r>
              <a:rPr lang="zh-CN" altLang="en-US" dirty="0"/>
              <a:t>月</a:t>
            </a:r>
            <a:r>
              <a:rPr lang="en-US" altLang="zh-CN" dirty="0"/>
              <a:t>31</a:t>
            </a:r>
            <a:r>
              <a:rPr lang="zh-CN" altLang="en-US" dirty="0"/>
              <a:t>日，工信部等十三部门联合印发</a:t>
            </a:r>
            <a:r>
              <a:rPr lang="en-US" altLang="zh-CN" dirty="0"/>
              <a:t>《</a:t>
            </a:r>
            <a:r>
              <a:rPr lang="zh-CN" altLang="en-US" dirty="0"/>
              <a:t>综合整治骚扰电话专项行动方案</a:t>
            </a:r>
            <a:r>
              <a:rPr lang="en-US" altLang="zh-CN" dirty="0"/>
              <a:t>》</a:t>
            </a:r>
            <a:r>
              <a:rPr lang="zh-CN" altLang="en-US" dirty="0"/>
              <a:t>，决定自</a:t>
            </a:r>
            <a:r>
              <a:rPr lang="en-US" altLang="zh-CN" dirty="0"/>
              <a:t>2018</a:t>
            </a:r>
            <a:r>
              <a:rPr lang="zh-CN" altLang="en-US" dirty="0"/>
              <a:t>年</a:t>
            </a:r>
            <a:r>
              <a:rPr lang="en-US" altLang="zh-CN" dirty="0"/>
              <a:t>7</a:t>
            </a:r>
            <a:r>
              <a:rPr lang="zh-CN" altLang="en-US" dirty="0"/>
              <a:t>月起至</a:t>
            </a:r>
            <a:r>
              <a:rPr lang="en-US" altLang="zh-CN" dirty="0"/>
              <a:t>2019</a:t>
            </a:r>
            <a:r>
              <a:rPr lang="zh-CN" altLang="en-US" dirty="0"/>
              <a:t>年</a:t>
            </a:r>
            <a:r>
              <a:rPr lang="en-US" altLang="zh-CN" dirty="0"/>
              <a:t>12</a:t>
            </a:r>
            <a:r>
              <a:rPr lang="zh-CN" altLang="en-US" dirty="0"/>
              <a:t>月底，在全国开展综合整治骚扰电话专项行动，实现商业营销类电话规范拨打、恶意骚扰和违法犯罪类电话明显减少的目标。</a:t>
            </a:r>
          </a:p>
        </p:txBody>
      </p:sp>
    </p:spTree>
    <p:extLst>
      <p:ext uri="{BB962C8B-B14F-4D97-AF65-F5344CB8AC3E}">
        <p14:creationId xmlns:p14="http://schemas.microsoft.com/office/powerpoint/2010/main" xmlns="" val="32006977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a:extLst>
              <a:ext uri="{FF2B5EF4-FFF2-40B4-BE49-F238E27FC236}">
                <a16:creationId xmlns="" xmlns:a16="http://schemas.microsoft.com/office/drawing/2014/main" id="{7C6678B4-F2D8-40E4-A705-A6326AE622E2}"/>
              </a:ext>
            </a:extLst>
          </p:cNvPr>
          <p:cNvSpPr txBox="1">
            <a:spLocks/>
          </p:cNvSpPr>
          <p:nvPr/>
        </p:nvSpPr>
        <p:spPr>
          <a:xfrm>
            <a:off x="5519936" y="5424261"/>
            <a:ext cx="9806976" cy="50164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1400" b="1" dirty="0">
                <a:solidFill>
                  <a:srgbClr val="C00000"/>
                </a:solidFill>
                <a:latin typeface="+mn-ea"/>
              </a:rPr>
              <a:t>标准产品端口</a:t>
            </a:r>
            <a:r>
              <a:rPr lang="zh-CN" altLang="zh-CN" sz="1400" b="1" dirty="0">
                <a:solidFill>
                  <a:srgbClr val="C00000"/>
                </a:solidFill>
                <a:latin typeface="+mn-ea"/>
              </a:rPr>
              <a:t>开通费</a:t>
            </a:r>
            <a:r>
              <a:rPr lang="zh-CN" altLang="en-US" sz="1400" b="1" dirty="0">
                <a:latin typeface="+mn-ea"/>
              </a:rPr>
              <a:t>：</a:t>
            </a:r>
            <a:r>
              <a:rPr lang="en-US" altLang="zh-CN" sz="1400" b="1" dirty="0">
                <a:latin typeface="+mn-ea"/>
              </a:rPr>
              <a:t>5</a:t>
            </a:r>
            <a:r>
              <a:rPr lang="zh-CN" altLang="zh-CN" sz="1400" b="1" dirty="0">
                <a:latin typeface="+mn-ea"/>
              </a:rPr>
              <a:t>千元</a:t>
            </a:r>
            <a:r>
              <a:rPr lang="en-US" altLang="zh-CN" sz="1400" b="1" dirty="0">
                <a:latin typeface="+mn-ea"/>
              </a:rPr>
              <a:t>/5</a:t>
            </a:r>
            <a:r>
              <a:rPr lang="zh-CN" altLang="zh-CN" sz="1400" b="1" dirty="0">
                <a:latin typeface="+mn-ea"/>
              </a:rPr>
              <a:t>个接口</a:t>
            </a:r>
            <a:r>
              <a:rPr lang="zh-CN" altLang="en-US" sz="1400" b="1" dirty="0">
                <a:latin typeface="+mn-ea"/>
              </a:rPr>
              <a:t>，一次性收取，万元以上预付款的客户免收。 </a:t>
            </a:r>
            <a:endParaRPr lang="zh-CN" altLang="zh-CN" sz="1400" b="1" dirty="0">
              <a:latin typeface="+mn-ea"/>
            </a:endParaRPr>
          </a:p>
        </p:txBody>
      </p:sp>
      <p:sp>
        <p:nvSpPr>
          <p:cNvPr id="4" name="矩形 3">
            <a:extLst>
              <a:ext uri="{FF2B5EF4-FFF2-40B4-BE49-F238E27FC236}">
                <a16:creationId xmlns="" xmlns:a16="http://schemas.microsoft.com/office/drawing/2014/main" id="{5566E939-3E07-4736-A627-1834E6EF3F04}"/>
              </a:ext>
            </a:extLst>
          </p:cNvPr>
          <p:cNvSpPr/>
          <p:nvPr/>
        </p:nvSpPr>
        <p:spPr>
          <a:xfrm>
            <a:off x="3009418" y="998334"/>
            <a:ext cx="9074553" cy="499624"/>
          </a:xfrm>
          <a:prstGeom prst="rect">
            <a:avLst/>
          </a:prstGeom>
          <a:noFill/>
        </p:spPr>
        <p:txBody>
          <a:bodyPr wrap="square" rtlCol="0">
            <a:spAutoFit/>
          </a:bodyPr>
          <a:lstStyle/>
          <a:p>
            <a:pPr>
              <a:lnSpc>
                <a:spcPct val="150000"/>
              </a:lnSpc>
            </a:pPr>
            <a:r>
              <a:rPr lang="zh-CN" altLang="en-US" sz="2000" b="1" dirty="0">
                <a:latin typeface="+mn-ea"/>
              </a:rPr>
              <a:t>标准风控端</a:t>
            </a:r>
            <a:r>
              <a:rPr lang="zh-CN" altLang="zh-CN" sz="2000" b="1" dirty="0">
                <a:latin typeface="+mn-ea"/>
              </a:rPr>
              <a:t>口</a:t>
            </a:r>
            <a:r>
              <a:rPr lang="zh-CN" altLang="en-US" sz="2000" b="1" dirty="0">
                <a:latin typeface="+mn-ea"/>
              </a:rPr>
              <a:t>单次</a:t>
            </a:r>
            <a:r>
              <a:rPr lang="zh-CN" altLang="zh-CN" sz="2000" b="1" dirty="0">
                <a:latin typeface="+mn-ea"/>
              </a:rPr>
              <a:t>查询</a:t>
            </a:r>
            <a:r>
              <a:rPr lang="zh-CN" altLang="en-US" sz="2000" b="1" dirty="0">
                <a:latin typeface="+mn-ea"/>
              </a:rPr>
              <a:t>服务费</a:t>
            </a:r>
            <a:r>
              <a:rPr lang="zh-CN" altLang="zh-CN" sz="2000" b="1" dirty="0">
                <a:latin typeface="+mn-ea"/>
              </a:rPr>
              <a:t>，按</a:t>
            </a:r>
            <a:r>
              <a:rPr lang="zh-CN" altLang="en-US" sz="2000" b="1" dirty="0">
                <a:latin typeface="+mn-ea"/>
              </a:rPr>
              <a:t>查询</a:t>
            </a:r>
            <a:r>
              <a:rPr lang="zh-CN" altLang="zh-CN" sz="2000" b="1" dirty="0">
                <a:latin typeface="+mn-ea"/>
              </a:rPr>
              <a:t>次数计费</a:t>
            </a:r>
          </a:p>
        </p:txBody>
      </p:sp>
      <p:sp>
        <p:nvSpPr>
          <p:cNvPr id="5" name="圆角矩形 4">
            <a:extLst>
              <a:ext uri="{FF2B5EF4-FFF2-40B4-BE49-F238E27FC236}">
                <a16:creationId xmlns="" xmlns:a16="http://schemas.microsoft.com/office/drawing/2014/main" id="{46A72FBB-49C1-43B9-8F41-D5173ECF9EFC}"/>
              </a:ext>
            </a:extLst>
          </p:cNvPr>
          <p:cNvSpPr/>
          <p:nvPr/>
        </p:nvSpPr>
        <p:spPr>
          <a:xfrm>
            <a:off x="154953" y="1106796"/>
            <a:ext cx="2730999" cy="46018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2000" b="1" dirty="0">
                <a:latin typeface="+mn-ea"/>
              </a:rPr>
              <a:t>标准产品资费</a:t>
            </a:r>
          </a:p>
        </p:txBody>
      </p:sp>
      <p:graphicFrame>
        <p:nvGraphicFramePr>
          <p:cNvPr id="6" name="表格 5">
            <a:extLst>
              <a:ext uri="{FF2B5EF4-FFF2-40B4-BE49-F238E27FC236}">
                <a16:creationId xmlns="" xmlns:a16="http://schemas.microsoft.com/office/drawing/2014/main" id="{603C912D-40B0-4F64-B4E7-C9232856B612}"/>
              </a:ext>
            </a:extLst>
          </p:cNvPr>
          <p:cNvGraphicFramePr>
            <a:graphicFrameLocks noGrp="1"/>
          </p:cNvGraphicFramePr>
          <p:nvPr>
            <p:extLst>
              <p:ext uri="{D42A27DB-BD31-4B8C-83A1-F6EECF244321}">
                <p14:modId xmlns:p14="http://schemas.microsoft.com/office/powerpoint/2010/main" xmlns="" val="3505706152"/>
              </p:ext>
            </p:extLst>
          </p:nvPr>
        </p:nvGraphicFramePr>
        <p:xfrm>
          <a:off x="154952" y="1692099"/>
          <a:ext cx="3504000" cy="3855720"/>
        </p:xfrm>
        <a:graphic>
          <a:graphicData uri="http://schemas.openxmlformats.org/drawingml/2006/table">
            <a:tbl>
              <a:tblPr firstRow="1" firstCol="1" bandRow="1">
                <a:tableStyleId>{5C22544A-7EE6-4342-B048-85BDC9FD1C3A}</a:tableStyleId>
              </a:tblPr>
              <a:tblGrid>
                <a:gridCol w="852684">
                  <a:extLst>
                    <a:ext uri="{9D8B030D-6E8A-4147-A177-3AD203B41FA5}">
                      <a16:colId xmlns="" xmlns:a16="http://schemas.microsoft.com/office/drawing/2014/main" val="20000"/>
                    </a:ext>
                  </a:extLst>
                </a:gridCol>
                <a:gridCol w="1985156">
                  <a:extLst>
                    <a:ext uri="{9D8B030D-6E8A-4147-A177-3AD203B41FA5}">
                      <a16:colId xmlns="" xmlns:a16="http://schemas.microsoft.com/office/drawing/2014/main" val="20001"/>
                    </a:ext>
                  </a:extLst>
                </a:gridCol>
                <a:gridCol w="666160">
                  <a:extLst>
                    <a:ext uri="{9D8B030D-6E8A-4147-A177-3AD203B41FA5}">
                      <a16:colId xmlns="" xmlns:a16="http://schemas.microsoft.com/office/drawing/2014/main" val="20002"/>
                    </a:ext>
                  </a:extLst>
                </a:gridCol>
              </a:tblGrid>
              <a:tr h="489538">
                <a:tc>
                  <a:txBody>
                    <a:bodyPr/>
                    <a:lstStyle/>
                    <a:p>
                      <a:pPr algn="ctr">
                        <a:spcAft>
                          <a:spcPts val="0"/>
                        </a:spcAft>
                      </a:pPr>
                      <a:r>
                        <a:rPr lang="zh-CN" sz="1100" b="0" kern="0" dirty="0">
                          <a:solidFill>
                            <a:schemeClr val="bg1"/>
                          </a:solidFill>
                          <a:effectLst/>
                          <a:latin typeface="+mn-ea"/>
                          <a:ea typeface="+mn-ea"/>
                        </a:rPr>
                        <a:t>产品分类</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sz="1100" b="0" kern="0" dirty="0">
                          <a:solidFill>
                            <a:schemeClr val="bg1"/>
                          </a:solidFill>
                          <a:effectLst/>
                          <a:latin typeface="+mn-ea"/>
                          <a:ea typeface="+mn-ea"/>
                        </a:rPr>
                        <a:t>产品名称</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sz="1100" b="0" kern="0" dirty="0">
                          <a:solidFill>
                            <a:schemeClr val="bg1"/>
                          </a:solidFill>
                          <a:effectLst/>
                          <a:latin typeface="+mn-ea"/>
                          <a:ea typeface="+mn-ea"/>
                        </a:rPr>
                        <a:t>标准产品价格建议</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 xmlns:a16="http://schemas.microsoft.com/office/drawing/2014/main" val="10000"/>
                  </a:ext>
                </a:extLst>
              </a:tr>
              <a:tr h="163179">
                <a:tc>
                  <a:txBody>
                    <a:bodyPr/>
                    <a:lstStyle/>
                    <a:p>
                      <a:pPr algn="ctr">
                        <a:spcAft>
                          <a:spcPts val="0"/>
                        </a:spcAft>
                      </a:pPr>
                      <a:r>
                        <a:rPr lang="zh-CN" sz="1100" b="0" kern="0">
                          <a:solidFill>
                            <a:schemeClr val="tx1"/>
                          </a:solidFill>
                          <a:effectLst/>
                          <a:latin typeface="+mn-ea"/>
                          <a:ea typeface="+mn-ea"/>
                        </a:rPr>
                        <a:t>身份验证</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三要素验证</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1</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163179">
                <a:tc>
                  <a:txBody>
                    <a:bodyPr/>
                    <a:lstStyle/>
                    <a:p>
                      <a:pPr algn="ctr">
                        <a:spcAft>
                          <a:spcPts val="0"/>
                        </a:spcAft>
                      </a:pPr>
                      <a:r>
                        <a:rPr lang="zh-CN" sz="1100" b="0" kern="0">
                          <a:solidFill>
                            <a:schemeClr val="tx1"/>
                          </a:solidFill>
                          <a:effectLst/>
                          <a:latin typeface="+mn-ea"/>
                          <a:ea typeface="+mn-ea"/>
                        </a:rPr>
                        <a:t>身份验证</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chemeClr val="tx1"/>
                          </a:solidFill>
                          <a:effectLst/>
                          <a:latin typeface="+mn-ea"/>
                          <a:ea typeface="+mn-ea"/>
                        </a:rPr>
                        <a:t>手机号</a:t>
                      </a:r>
                      <a:r>
                        <a:rPr lang="en-US" sz="1100" b="0" kern="0" dirty="0">
                          <a:solidFill>
                            <a:schemeClr val="tx1"/>
                          </a:solidFill>
                          <a:effectLst/>
                          <a:latin typeface="+mn-ea"/>
                          <a:ea typeface="+mn-ea"/>
                        </a:rPr>
                        <a:t>-</a:t>
                      </a:r>
                      <a:r>
                        <a:rPr lang="zh-CN" sz="1100" b="0" kern="0" dirty="0">
                          <a:solidFill>
                            <a:schemeClr val="tx1"/>
                          </a:solidFill>
                          <a:effectLst/>
                          <a:latin typeface="+mn-ea"/>
                          <a:ea typeface="+mn-ea"/>
                        </a:rPr>
                        <a:t>证件核查</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1</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163179">
                <a:tc>
                  <a:txBody>
                    <a:bodyPr/>
                    <a:lstStyle/>
                    <a:p>
                      <a:pPr algn="ctr">
                        <a:spcAft>
                          <a:spcPts val="0"/>
                        </a:spcAft>
                      </a:pPr>
                      <a:r>
                        <a:rPr lang="zh-CN" sz="1100" b="0" kern="0">
                          <a:solidFill>
                            <a:schemeClr val="tx1"/>
                          </a:solidFill>
                          <a:effectLst/>
                          <a:latin typeface="+mn-ea"/>
                          <a:ea typeface="+mn-ea"/>
                        </a:rPr>
                        <a:t>身份验证</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手机号</a:t>
                      </a:r>
                      <a:r>
                        <a:rPr lang="en-US" sz="1100" b="0" kern="0">
                          <a:solidFill>
                            <a:schemeClr val="tx1"/>
                          </a:solidFill>
                          <a:effectLst/>
                          <a:latin typeface="+mn-ea"/>
                          <a:ea typeface="+mn-ea"/>
                        </a:rPr>
                        <a:t>-</a:t>
                      </a:r>
                      <a:r>
                        <a:rPr lang="zh-CN" sz="1100" b="0" kern="0">
                          <a:solidFill>
                            <a:schemeClr val="tx1"/>
                          </a:solidFill>
                          <a:effectLst/>
                          <a:latin typeface="+mn-ea"/>
                          <a:ea typeface="+mn-ea"/>
                        </a:rPr>
                        <a:t>姓名核查</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1</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163179">
                <a:tc>
                  <a:txBody>
                    <a:bodyPr/>
                    <a:lstStyle/>
                    <a:p>
                      <a:pPr algn="ctr">
                        <a:spcAft>
                          <a:spcPts val="0"/>
                        </a:spcAft>
                      </a:pPr>
                      <a:r>
                        <a:rPr lang="zh-CN" sz="1100" b="0" kern="0" dirty="0">
                          <a:solidFill>
                            <a:srgbClr val="FF0000"/>
                          </a:solidFill>
                          <a:effectLst/>
                          <a:latin typeface="+mn-ea"/>
                          <a:ea typeface="+mn-ea"/>
                        </a:rPr>
                        <a:t>位置服务</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FF0000"/>
                          </a:solidFill>
                          <a:effectLst/>
                          <a:latin typeface="+mn-ea"/>
                          <a:ea typeface="+mn-ea"/>
                        </a:rPr>
                        <a:t>实时位置接口</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FF0000"/>
                          </a:solidFill>
                          <a:effectLst/>
                          <a:latin typeface="+mn-ea"/>
                          <a:ea typeface="+mn-ea"/>
                        </a:rPr>
                        <a:t>0.2</a:t>
                      </a:r>
                      <a:endParaRPr lang="zh-CN" sz="1200" b="0" kern="10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163179">
                <a:tc>
                  <a:txBody>
                    <a:bodyPr/>
                    <a:lstStyle/>
                    <a:p>
                      <a:pPr algn="ctr">
                        <a:spcAft>
                          <a:spcPts val="0"/>
                        </a:spcAft>
                      </a:pPr>
                      <a:r>
                        <a:rPr lang="zh-CN" sz="1100" b="0" kern="0">
                          <a:solidFill>
                            <a:srgbClr val="FF0000"/>
                          </a:solidFill>
                          <a:effectLst/>
                          <a:latin typeface="+mn-ea"/>
                          <a:ea typeface="+mn-ea"/>
                        </a:rPr>
                        <a:t>位置服务</a:t>
                      </a:r>
                      <a:endParaRPr lang="zh-CN" sz="1200" b="0" kern="10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FF0000"/>
                          </a:solidFill>
                          <a:effectLst/>
                          <a:latin typeface="+mn-ea"/>
                          <a:ea typeface="+mn-ea"/>
                        </a:rPr>
                        <a:t>实时位置地市对比</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FF0000"/>
                          </a:solidFill>
                          <a:effectLst/>
                          <a:latin typeface="+mn-ea"/>
                          <a:ea typeface="+mn-ea"/>
                        </a:rPr>
                        <a:t>0.2</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163179">
                <a:tc>
                  <a:txBody>
                    <a:bodyPr/>
                    <a:lstStyle/>
                    <a:p>
                      <a:pPr algn="ctr">
                        <a:spcAft>
                          <a:spcPts val="0"/>
                        </a:spcAft>
                      </a:pPr>
                      <a:r>
                        <a:rPr lang="zh-CN" sz="1100" b="0" kern="0">
                          <a:solidFill>
                            <a:schemeClr val="tx1"/>
                          </a:solidFill>
                          <a:effectLst/>
                          <a:latin typeface="+mn-ea"/>
                          <a:ea typeface="+mn-ea"/>
                        </a:rPr>
                        <a:t>位置服务</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chemeClr val="tx1"/>
                          </a:solidFill>
                          <a:effectLst/>
                          <a:latin typeface="+mn-ea"/>
                          <a:ea typeface="+mn-ea"/>
                        </a:rPr>
                        <a:t>工作地验证</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2</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163179">
                <a:tc>
                  <a:txBody>
                    <a:bodyPr/>
                    <a:lstStyle/>
                    <a:p>
                      <a:pPr algn="ctr">
                        <a:spcAft>
                          <a:spcPts val="0"/>
                        </a:spcAft>
                      </a:pPr>
                      <a:r>
                        <a:rPr lang="zh-CN" sz="1100" b="0" kern="0">
                          <a:solidFill>
                            <a:schemeClr val="tx1"/>
                          </a:solidFill>
                          <a:effectLst/>
                          <a:latin typeface="+mn-ea"/>
                          <a:ea typeface="+mn-ea"/>
                        </a:rPr>
                        <a:t>位置服务</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居住的验证</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2</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163179">
                <a:tc>
                  <a:txBody>
                    <a:bodyPr/>
                    <a:lstStyle/>
                    <a:p>
                      <a:pPr algn="ctr">
                        <a:spcAft>
                          <a:spcPts val="0"/>
                        </a:spcAft>
                      </a:pPr>
                      <a:r>
                        <a:rPr lang="zh-CN" sz="1100" b="0" kern="0">
                          <a:solidFill>
                            <a:schemeClr val="tx1"/>
                          </a:solidFill>
                          <a:effectLst/>
                          <a:latin typeface="+mn-ea"/>
                          <a:ea typeface="+mn-ea"/>
                        </a:rPr>
                        <a:t>位置服务</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历史位置验证</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2</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163179">
                <a:tc>
                  <a:txBody>
                    <a:bodyPr/>
                    <a:lstStyle/>
                    <a:p>
                      <a:pPr algn="ctr">
                        <a:spcAft>
                          <a:spcPts val="0"/>
                        </a:spcAft>
                      </a:pPr>
                      <a:r>
                        <a:rPr lang="zh-CN" sz="1100" b="0" kern="0">
                          <a:solidFill>
                            <a:schemeClr val="tx1"/>
                          </a:solidFill>
                          <a:effectLst/>
                          <a:latin typeface="+mn-ea"/>
                          <a:ea typeface="+mn-ea"/>
                        </a:rPr>
                        <a:t>位置服务</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用户目标月最常通话城市查询</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1</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163179">
                <a:tc>
                  <a:txBody>
                    <a:bodyPr/>
                    <a:lstStyle/>
                    <a:p>
                      <a:pPr algn="ctr">
                        <a:spcAft>
                          <a:spcPts val="0"/>
                        </a:spcAft>
                      </a:pPr>
                      <a:r>
                        <a:rPr lang="zh-CN" sz="1100" b="0" kern="0" dirty="0">
                          <a:solidFill>
                            <a:srgbClr val="FF0000"/>
                          </a:solidFill>
                          <a:effectLst/>
                          <a:latin typeface="+mn-ea"/>
                          <a:ea typeface="+mn-ea"/>
                        </a:rPr>
                        <a:t>号码风险</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FF0000"/>
                          </a:solidFill>
                          <a:effectLst/>
                          <a:latin typeface="+mn-ea"/>
                          <a:ea typeface="+mn-ea"/>
                        </a:rPr>
                        <a:t>用户状态验证</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FF0000"/>
                          </a:solidFill>
                          <a:effectLst/>
                          <a:latin typeface="+mn-ea"/>
                          <a:ea typeface="+mn-ea"/>
                        </a:rPr>
                        <a:t>0.5</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r h="163179">
                <a:tc>
                  <a:txBody>
                    <a:bodyPr/>
                    <a:lstStyle/>
                    <a:p>
                      <a:pPr algn="ctr">
                        <a:spcAft>
                          <a:spcPts val="0"/>
                        </a:spcAft>
                      </a:pPr>
                      <a:r>
                        <a:rPr lang="zh-CN" sz="1100" b="0" kern="0" dirty="0">
                          <a:solidFill>
                            <a:schemeClr val="tx1"/>
                          </a:solidFill>
                          <a:effectLst/>
                          <a:latin typeface="+mn-ea"/>
                          <a:ea typeface="+mn-ea"/>
                        </a:rPr>
                        <a:t>号码风险</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最近一次活跃时间</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0.5</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r h="163179">
                <a:tc>
                  <a:txBody>
                    <a:bodyPr/>
                    <a:lstStyle/>
                    <a:p>
                      <a:pPr algn="ctr">
                        <a:spcAft>
                          <a:spcPts val="0"/>
                        </a:spcAft>
                      </a:pPr>
                      <a:r>
                        <a:rPr lang="zh-CN" sz="1100" b="0" kern="0">
                          <a:solidFill>
                            <a:schemeClr val="tx1"/>
                          </a:solidFill>
                          <a:effectLst/>
                          <a:latin typeface="+mn-ea"/>
                          <a:ea typeface="+mn-ea"/>
                        </a:rPr>
                        <a:t>号码风险</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黑名单用户查询</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0.5</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2"/>
                  </a:ext>
                </a:extLst>
              </a:tr>
              <a:tr h="163179">
                <a:tc>
                  <a:txBody>
                    <a:bodyPr/>
                    <a:lstStyle/>
                    <a:p>
                      <a:pPr algn="ctr">
                        <a:spcAft>
                          <a:spcPts val="0"/>
                        </a:spcAft>
                      </a:pPr>
                      <a:r>
                        <a:rPr lang="zh-CN" sz="1100" b="0" kern="0">
                          <a:solidFill>
                            <a:schemeClr val="tx1"/>
                          </a:solidFill>
                          <a:effectLst/>
                          <a:latin typeface="+mn-ea"/>
                          <a:ea typeface="+mn-ea"/>
                        </a:rPr>
                        <a:t>号码风险</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评估用户名下手机号码数量</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0.5</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3"/>
                  </a:ext>
                </a:extLst>
              </a:tr>
              <a:tr h="163179">
                <a:tc>
                  <a:txBody>
                    <a:bodyPr/>
                    <a:lstStyle/>
                    <a:p>
                      <a:pPr algn="ctr">
                        <a:spcAft>
                          <a:spcPts val="0"/>
                        </a:spcAft>
                      </a:pPr>
                      <a:r>
                        <a:rPr lang="zh-CN" sz="1100" b="0" kern="0">
                          <a:solidFill>
                            <a:schemeClr val="tx1"/>
                          </a:solidFill>
                          <a:effectLst/>
                          <a:latin typeface="+mn-ea"/>
                          <a:ea typeface="+mn-ea"/>
                        </a:rPr>
                        <a:t>号码风险</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呼叫转移</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0.5</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4"/>
                  </a:ext>
                </a:extLst>
              </a:tr>
              <a:tr h="163179">
                <a:tc>
                  <a:txBody>
                    <a:bodyPr/>
                    <a:lstStyle/>
                    <a:p>
                      <a:pPr algn="ctr">
                        <a:spcAft>
                          <a:spcPts val="0"/>
                        </a:spcAft>
                      </a:pPr>
                      <a:r>
                        <a:rPr lang="zh-CN" sz="1100" b="0" kern="0">
                          <a:solidFill>
                            <a:schemeClr val="tx1"/>
                          </a:solidFill>
                          <a:effectLst/>
                          <a:latin typeface="+mn-ea"/>
                          <a:ea typeface="+mn-ea"/>
                        </a:rPr>
                        <a:t>号码风险</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携号转网验证</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0.5</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5"/>
                  </a:ext>
                </a:extLst>
              </a:tr>
              <a:tr h="163179">
                <a:tc>
                  <a:txBody>
                    <a:bodyPr/>
                    <a:lstStyle/>
                    <a:p>
                      <a:pPr algn="ctr">
                        <a:spcAft>
                          <a:spcPts val="0"/>
                        </a:spcAft>
                      </a:pPr>
                      <a:r>
                        <a:rPr lang="zh-CN" sz="1100" b="0" kern="0">
                          <a:solidFill>
                            <a:schemeClr val="tx1"/>
                          </a:solidFill>
                          <a:effectLst/>
                          <a:latin typeface="+mn-ea"/>
                          <a:ea typeface="+mn-ea"/>
                        </a:rPr>
                        <a:t>号码风险</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手机号实名验证</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0.5</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6"/>
                  </a:ext>
                </a:extLst>
              </a:tr>
              <a:tr h="163179">
                <a:tc>
                  <a:txBody>
                    <a:bodyPr/>
                    <a:lstStyle/>
                    <a:p>
                      <a:pPr algn="ctr">
                        <a:spcAft>
                          <a:spcPts val="0"/>
                        </a:spcAft>
                      </a:pPr>
                      <a:r>
                        <a:rPr lang="zh-CN" sz="1100" b="0" kern="0">
                          <a:solidFill>
                            <a:schemeClr val="tx1"/>
                          </a:solidFill>
                          <a:effectLst/>
                          <a:latin typeface="+mn-ea"/>
                          <a:ea typeface="+mn-ea"/>
                        </a:rPr>
                        <a:t>号码风险</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在网时长</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0.5</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7"/>
                  </a:ext>
                </a:extLst>
              </a:tr>
              <a:tr h="163179">
                <a:tc>
                  <a:txBody>
                    <a:bodyPr/>
                    <a:lstStyle/>
                    <a:p>
                      <a:pPr algn="ctr">
                        <a:spcAft>
                          <a:spcPts val="0"/>
                        </a:spcAft>
                      </a:pPr>
                      <a:r>
                        <a:rPr lang="zh-CN" sz="1100" b="0" kern="0">
                          <a:solidFill>
                            <a:schemeClr val="tx1"/>
                          </a:solidFill>
                          <a:effectLst/>
                          <a:latin typeface="+mn-ea"/>
                          <a:ea typeface="+mn-ea"/>
                        </a:rPr>
                        <a:t>号码风险</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用户年龄查询</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0.5</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8"/>
                  </a:ext>
                </a:extLst>
              </a:tr>
              <a:tr h="163179">
                <a:tc>
                  <a:txBody>
                    <a:bodyPr/>
                    <a:lstStyle/>
                    <a:p>
                      <a:pPr algn="ctr">
                        <a:spcAft>
                          <a:spcPts val="0"/>
                        </a:spcAft>
                      </a:pPr>
                      <a:r>
                        <a:rPr lang="zh-CN" sz="1100" b="0" kern="0">
                          <a:solidFill>
                            <a:schemeClr val="tx1"/>
                          </a:solidFill>
                          <a:effectLst/>
                          <a:latin typeface="+mn-ea"/>
                          <a:ea typeface="+mn-ea"/>
                        </a:rPr>
                        <a:t>号码风险</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chemeClr val="tx1"/>
                          </a:solidFill>
                          <a:effectLst/>
                          <a:latin typeface="+mn-ea"/>
                          <a:ea typeface="+mn-ea"/>
                        </a:rPr>
                        <a:t>用户性别查询</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0.5</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9"/>
                  </a:ext>
                </a:extLst>
              </a:tr>
              <a:tr h="163179">
                <a:tc>
                  <a:txBody>
                    <a:bodyPr/>
                    <a:lstStyle/>
                    <a:p>
                      <a:pPr algn="ctr">
                        <a:spcAft>
                          <a:spcPts val="0"/>
                        </a:spcAft>
                      </a:pPr>
                      <a:r>
                        <a:rPr lang="zh-CN" sz="1100" b="0" kern="0">
                          <a:solidFill>
                            <a:schemeClr val="tx1"/>
                          </a:solidFill>
                          <a:effectLst/>
                          <a:latin typeface="+mn-ea"/>
                          <a:ea typeface="+mn-ea"/>
                        </a:rPr>
                        <a:t>号码风险</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chemeClr val="tx1"/>
                          </a:solidFill>
                          <a:effectLst/>
                          <a:latin typeface="+mn-ea"/>
                          <a:ea typeface="+mn-ea"/>
                        </a:rPr>
                        <a:t>用户拆机号码个数查询接口</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0.5</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20"/>
                  </a:ext>
                </a:extLst>
              </a:tr>
            </a:tbl>
          </a:graphicData>
        </a:graphic>
      </p:graphicFrame>
      <p:graphicFrame>
        <p:nvGraphicFramePr>
          <p:cNvPr id="7" name="表格 6">
            <a:extLst>
              <a:ext uri="{FF2B5EF4-FFF2-40B4-BE49-F238E27FC236}">
                <a16:creationId xmlns="" xmlns:a16="http://schemas.microsoft.com/office/drawing/2014/main" id="{0D2CFA67-A1DE-4C21-9760-11F43F3919A3}"/>
              </a:ext>
            </a:extLst>
          </p:cNvPr>
          <p:cNvGraphicFramePr>
            <a:graphicFrameLocks noGrp="1"/>
          </p:cNvGraphicFramePr>
          <p:nvPr>
            <p:extLst>
              <p:ext uri="{D42A27DB-BD31-4B8C-83A1-F6EECF244321}">
                <p14:modId xmlns:p14="http://schemas.microsoft.com/office/powerpoint/2010/main" xmlns="" val="38496408"/>
              </p:ext>
            </p:extLst>
          </p:nvPr>
        </p:nvGraphicFramePr>
        <p:xfrm>
          <a:off x="3746666" y="1692100"/>
          <a:ext cx="4149575" cy="3788843"/>
        </p:xfrm>
        <a:graphic>
          <a:graphicData uri="http://schemas.openxmlformats.org/drawingml/2006/table">
            <a:tbl>
              <a:tblPr firstRow="1" firstCol="1" bandRow="1">
                <a:tableStyleId>{5C22544A-7EE6-4342-B048-85BDC9FD1C3A}</a:tableStyleId>
              </a:tblPr>
              <a:tblGrid>
                <a:gridCol w="1009783">
                  <a:extLst>
                    <a:ext uri="{9D8B030D-6E8A-4147-A177-3AD203B41FA5}">
                      <a16:colId xmlns="" xmlns:a16="http://schemas.microsoft.com/office/drawing/2014/main" val="20000"/>
                    </a:ext>
                  </a:extLst>
                </a:gridCol>
                <a:gridCol w="2350899">
                  <a:extLst>
                    <a:ext uri="{9D8B030D-6E8A-4147-A177-3AD203B41FA5}">
                      <a16:colId xmlns="" xmlns:a16="http://schemas.microsoft.com/office/drawing/2014/main" val="20001"/>
                    </a:ext>
                  </a:extLst>
                </a:gridCol>
                <a:gridCol w="788893">
                  <a:extLst>
                    <a:ext uri="{9D8B030D-6E8A-4147-A177-3AD203B41FA5}">
                      <a16:colId xmlns="" xmlns:a16="http://schemas.microsoft.com/office/drawing/2014/main" val="20002"/>
                    </a:ext>
                  </a:extLst>
                </a:gridCol>
              </a:tblGrid>
              <a:tr h="436043">
                <a:tc>
                  <a:txBody>
                    <a:bodyPr/>
                    <a:lstStyle/>
                    <a:p>
                      <a:pPr algn="ctr">
                        <a:spcAft>
                          <a:spcPts val="0"/>
                        </a:spcAft>
                      </a:pPr>
                      <a:r>
                        <a:rPr lang="zh-CN" sz="1100" b="0" kern="0" dirty="0">
                          <a:solidFill>
                            <a:schemeClr val="bg1"/>
                          </a:solidFill>
                          <a:effectLst/>
                          <a:latin typeface="+mn-ea"/>
                          <a:ea typeface="+mn-ea"/>
                        </a:rPr>
                        <a:t>产品分类</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sz="1100" b="0" kern="0" dirty="0">
                          <a:solidFill>
                            <a:schemeClr val="bg1"/>
                          </a:solidFill>
                          <a:effectLst/>
                          <a:latin typeface="+mn-ea"/>
                          <a:ea typeface="+mn-ea"/>
                        </a:rPr>
                        <a:t>产品名称</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sz="1100" b="0" kern="0" dirty="0">
                          <a:solidFill>
                            <a:schemeClr val="bg1"/>
                          </a:solidFill>
                          <a:effectLst/>
                          <a:latin typeface="+mn-ea"/>
                          <a:ea typeface="+mn-ea"/>
                        </a:rPr>
                        <a:t>标准产品价格建议</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 xmlns:a16="http://schemas.microsoft.com/office/drawing/2014/main" val="10000"/>
                  </a:ext>
                </a:extLst>
              </a:tr>
              <a:tr h="166658">
                <a:tc>
                  <a:txBody>
                    <a:bodyPr/>
                    <a:lstStyle/>
                    <a:p>
                      <a:pPr algn="ctr">
                        <a:spcAft>
                          <a:spcPts val="0"/>
                        </a:spcAft>
                      </a:pPr>
                      <a:r>
                        <a:rPr lang="zh-CN" sz="1100" b="0" kern="0" dirty="0">
                          <a:solidFill>
                            <a:schemeClr val="tx1"/>
                          </a:solidFill>
                          <a:effectLst/>
                          <a:latin typeface="+mn-ea"/>
                          <a:ea typeface="+mn-ea"/>
                        </a:rPr>
                        <a:t>号码风险</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chemeClr val="tx1"/>
                          </a:solidFill>
                          <a:effectLst/>
                          <a:latin typeface="+mn-ea"/>
                          <a:ea typeface="+mn-ea"/>
                        </a:rPr>
                        <a:t>用户在网号码个数查询</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chemeClr val="tx1"/>
                          </a:solidFill>
                          <a:effectLst/>
                          <a:latin typeface="+mn-ea"/>
                          <a:ea typeface="+mn-ea"/>
                        </a:rPr>
                        <a:t>0.5</a:t>
                      </a:r>
                      <a:endParaRPr lang="zh-CN" sz="1200" b="0" kern="10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261409732"/>
                  </a:ext>
                </a:extLst>
              </a:tr>
              <a:tr h="166658">
                <a:tc>
                  <a:txBody>
                    <a:bodyPr/>
                    <a:lstStyle/>
                    <a:p>
                      <a:pPr algn="ctr">
                        <a:spcAft>
                          <a:spcPts val="0"/>
                        </a:spcAft>
                      </a:pPr>
                      <a:r>
                        <a:rPr lang="zh-CN" sz="1100" b="0" kern="0" dirty="0">
                          <a:solidFill>
                            <a:schemeClr val="tx1"/>
                          </a:solidFill>
                          <a:effectLst/>
                          <a:latin typeface="+mn-ea"/>
                          <a:ea typeface="+mn-ea"/>
                        </a:rPr>
                        <a:t>号码风险</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chemeClr val="tx1"/>
                          </a:solidFill>
                          <a:effectLst/>
                          <a:latin typeface="+mn-ea"/>
                          <a:ea typeface="+mn-ea"/>
                        </a:rPr>
                        <a:t>用户归属省市判断</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0.2</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940656172"/>
                  </a:ext>
                </a:extLst>
              </a:tr>
              <a:tr h="166658">
                <a:tc>
                  <a:txBody>
                    <a:bodyPr/>
                    <a:lstStyle/>
                    <a:p>
                      <a:pPr algn="ctr">
                        <a:spcAft>
                          <a:spcPts val="0"/>
                        </a:spcAft>
                      </a:pPr>
                      <a:r>
                        <a:rPr lang="zh-CN" sz="1100" b="0" kern="0" dirty="0">
                          <a:solidFill>
                            <a:srgbClr val="000000"/>
                          </a:solidFill>
                          <a:effectLst/>
                          <a:latin typeface="+mn-ea"/>
                          <a:ea typeface="+mn-ea"/>
                          <a:cs typeface="宋体" charset="-122"/>
                        </a:rPr>
                        <a:t>号码风险</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mn-ea"/>
                          <a:ea typeface="+mn-ea"/>
                          <a:cs typeface="宋体" charset="-122"/>
                        </a:rPr>
                        <a:t>用户会员级别查询</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0.5</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166658">
                <a:tc>
                  <a:txBody>
                    <a:bodyPr/>
                    <a:lstStyle/>
                    <a:p>
                      <a:pPr algn="ctr">
                        <a:spcAft>
                          <a:spcPts val="0"/>
                        </a:spcAft>
                      </a:pPr>
                      <a:r>
                        <a:rPr lang="zh-CN" sz="1100" b="0" kern="0" dirty="0">
                          <a:solidFill>
                            <a:srgbClr val="000000"/>
                          </a:solidFill>
                          <a:effectLst/>
                          <a:latin typeface="+mn-ea"/>
                          <a:ea typeface="+mn-ea"/>
                          <a:cs typeface="宋体" charset="-122"/>
                        </a:rPr>
                        <a:t>号码风险</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mn-ea"/>
                          <a:ea typeface="+mn-ea"/>
                          <a:cs typeface="宋体" charset="-122"/>
                        </a:rPr>
                        <a:t>是否集团用户查询接口</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000000"/>
                          </a:solidFill>
                          <a:effectLst/>
                          <a:latin typeface="+mn-ea"/>
                          <a:ea typeface="+mn-ea"/>
                          <a:cs typeface="宋体" charset="-122"/>
                        </a:rPr>
                        <a:t>0.5</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166658">
                <a:tc>
                  <a:txBody>
                    <a:bodyPr/>
                    <a:lstStyle/>
                    <a:p>
                      <a:pPr algn="ctr">
                        <a:spcAft>
                          <a:spcPts val="0"/>
                        </a:spcAft>
                      </a:pPr>
                      <a:r>
                        <a:rPr lang="zh-CN" sz="1100" b="0" kern="0">
                          <a:solidFill>
                            <a:srgbClr val="000000"/>
                          </a:solidFill>
                          <a:effectLst/>
                          <a:latin typeface="+mn-ea"/>
                          <a:ea typeface="+mn-ea"/>
                          <a:cs typeface="宋体" charset="-122"/>
                        </a:rPr>
                        <a:t>号码风险</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mn-ea"/>
                          <a:ea typeface="+mn-ea"/>
                          <a:cs typeface="宋体" charset="-122"/>
                        </a:rPr>
                        <a:t>付费模式查询接口</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0.5</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166658">
                <a:tc>
                  <a:txBody>
                    <a:bodyPr/>
                    <a:lstStyle/>
                    <a:p>
                      <a:pPr algn="ctr">
                        <a:spcAft>
                          <a:spcPts val="0"/>
                        </a:spcAft>
                      </a:pPr>
                      <a:r>
                        <a:rPr lang="zh-CN" sz="1100" b="0" kern="0">
                          <a:solidFill>
                            <a:srgbClr val="000000"/>
                          </a:solidFill>
                          <a:effectLst/>
                          <a:latin typeface="+mn-ea"/>
                          <a:ea typeface="+mn-ea"/>
                          <a:cs typeface="宋体" charset="-122"/>
                        </a:rPr>
                        <a:t>号码风险</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mn-ea"/>
                          <a:ea typeface="+mn-ea"/>
                          <a:cs typeface="宋体" charset="-122"/>
                        </a:rPr>
                        <a:t>是否合约查询接口</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0.5</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166658">
                <a:tc>
                  <a:txBody>
                    <a:bodyPr/>
                    <a:lstStyle/>
                    <a:p>
                      <a:pPr algn="ctr">
                        <a:spcAft>
                          <a:spcPts val="0"/>
                        </a:spcAft>
                      </a:pPr>
                      <a:r>
                        <a:rPr lang="zh-CN" sz="1100" b="0" kern="0">
                          <a:solidFill>
                            <a:srgbClr val="000000"/>
                          </a:solidFill>
                          <a:effectLst/>
                          <a:latin typeface="+mn-ea"/>
                          <a:ea typeface="+mn-ea"/>
                          <a:cs typeface="宋体" charset="-122"/>
                        </a:rPr>
                        <a:t>号码风险</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mn-ea"/>
                          <a:ea typeface="+mn-ea"/>
                          <a:cs typeface="宋体" charset="-122"/>
                        </a:rPr>
                        <a:t>是否融合查询接口</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0.5</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166658">
                <a:tc>
                  <a:txBody>
                    <a:bodyPr/>
                    <a:lstStyle/>
                    <a:p>
                      <a:pPr algn="ctr">
                        <a:spcAft>
                          <a:spcPts val="0"/>
                        </a:spcAft>
                      </a:pPr>
                      <a:r>
                        <a:rPr lang="zh-CN" sz="1100" b="0" kern="0">
                          <a:solidFill>
                            <a:srgbClr val="000000"/>
                          </a:solidFill>
                          <a:effectLst/>
                          <a:latin typeface="+mn-ea"/>
                          <a:ea typeface="+mn-ea"/>
                          <a:cs typeface="宋体" charset="-122"/>
                        </a:rPr>
                        <a:t>号码风险</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mn-ea"/>
                          <a:ea typeface="+mn-ea"/>
                          <a:cs typeface="宋体" charset="-122"/>
                        </a:rPr>
                        <a:t>基于</a:t>
                      </a:r>
                      <a:r>
                        <a:rPr lang="en-US" sz="1100" b="0" kern="0" dirty="0" err="1">
                          <a:solidFill>
                            <a:srgbClr val="000000"/>
                          </a:solidFill>
                          <a:effectLst/>
                          <a:latin typeface="+mn-ea"/>
                          <a:ea typeface="+mn-ea"/>
                          <a:cs typeface="宋体" charset="-122"/>
                        </a:rPr>
                        <a:t>imei+imsi</a:t>
                      </a:r>
                      <a:r>
                        <a:rPr lang="zh-CN" sz="1100" b="0" kern="0" dirty="0">
                          <a:solidFill>
                            <a:srgbClr val="000000"/>
                          </a:solidFill>
                          <a:effectLst/>
                          <a:latin typeface="+mn-ea"/>
                          <a:ea typeface="+mn-ea"/>
                          <a:cs typeface="宋体" charset="-122"/>
                        </a:rPr>
                        <a:t>查询用户性别年龄</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0.5</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166658">
                <a:tc>
                  <a:txBody>
                    <a:bodyPr/>
                    <a:lstStyle/>
                    <a:p>
                      <a:pPr algn="ctr">
                        <a:spcAft>
                          <a:spcPts val="0"/>
                        </a:spcAft>
                      </a:pPr>
                      <a:r>
                        <a:rPr lang="zh-CN" sz="1100" b="0" kern="0">
                          <a:solidFill>
                            <a:srgbClr val="000000"/>
                          </a:solidFill>
                          <a:effectLst/>
                          <a:latin typeface="+mn-ea"/>
                          <a:ea typeface="+mn-ea"/>
                          <a:cs typeface="宋体" charset="-122"/>
                        </a:rPr>
                        <a:t>号码风险</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mn-ea"/>
                          <a:ea typeface="+mn-ea"/>
                          <a:cs typeface="宋体" charset="-122"/>
                        </a:rPr>
                        <a:t>用户三无信息查询接口</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0.5</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166658">
                <a:tc>
                  <a:txBody>
                    <a:bodyPr/>
                    <a:lstStyle/>
                    <a:p>
                      <a:pPr algn="ctr">
                        <a:spcAft>
                          <a:spcPts val="0"/>
                        </a:spcAft>
                      </a:pPr>
                      <a:r>
                        <a:rPr lang="zh-CN" sz="1100" b="0" kern="0">
                          <a:solidFill>
                            <a:srgbClr val="000000"/>
                          </a:solidFill>
                          <a:effectLst/>
                          <a:latin typeface="+mn-ea"/>
                          <a:ea typeface="+mn-ea"/>
                          <a:cs typeface="宋体" charset="-122"/>
                        </a:rPr>
                        <a:t>号码风险</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mn-ea"/>
                          <a:ea typeface="+mn-ea"/>
                          <a:cs typeface="宋体" charset="-122"/>
                        </a:rPr>
                        <a:t>用户极低信息查询接口</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0.5</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166658">
                <a:tc>
                  <a:txBody>
                    <a:bodyPr/>
                    <a:lstStyle/>
                    <a:p>
                      <a:pPr algn="ctr">
                        <a:spcAft>
                          <a:spcPts val="0"/>
                        </a:spcAft>
                      </a:pPr>
                      <a:r>
                        <a:rPr lang="zh-CN" sz="1100" b="0" kern="0" dirty="0">
                          <a:solidFill>
                            <a:srgbClr val="FF0000"/>
                          </a:solidFill>
                          <a:effectLst/>
                          <a:latin typeface="+mn-ea"/>
                          <a:ea typeface="+mn-ea"/>
                          <a:cs typeface="宋体" charset="-122"/>
                        </a:rPr>
                        <a:t>风控评分</a:t>
                      </a:r>
                      <a:endParaRPr lang="zh-CN" sz="1300" b="0" kern="100" dirty="0">
                        <a:solidFill>
                          <a:srgbClr val="FF0000"/>
                        </a:solidFill>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FF0000"/>
                          </a:solidFill>
                          <a:effectLst/>
                          <a:latin typeface="+mn-ea"/>
                          <a:ea typeface="+mn-ea"/>
                          <a:cs typeface="宋体" charset="-122"/>
                        </a:rPr>
                        <a:t>用户沃信用分接口</a:t>
                      </a:r>
                      <a:endParaRPr lang="zh-CN" sz="1300" b="0" kern="100" dirty="0">
                        <a:solidFill>
                          <a:srgbClr val="FF0000"/>
                        </a:solidFill>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FF0000"/>
                          </a:solidFill>
                          <a:effectLst/>
                          <a:latin typeface="+mn-ea"/>
                          <a:ea typeface="+mn-ea"/>
                          <a:cs typeface="宋体" charset="-122"/>
                        </a:rPr>
                        <a:t>1</a:t>
                      </a:r>
                      <a:endParaRPr lang="zh-CN" sz="1300" b="0" kern="100" dirty="0">
                        <a:solidFill>
                          <a:srgbClr val="FF0000"/>
                        </a:solidFill>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166658">
                <a:tc>
                  <a:txBody>
                    <a:bodyPr/>
                    <a:lstStyle/>
                    <a:p>
                      <a:pPr algn="ctr">
                        <a:spcAft>
                          <a:spcPts val="0"/>
                        </a:spcAft>
                      </a:pPr>
                      <a:r>
                        <a:rPr lang="zh-CN" sz="1100" b="0" kern="0" dirty="0">
                          <a:solidFill>
                            <a:srgbClr val="000000"/>
                          </a:solidFill>
                          <a:effectLst/>
                          <a:latin typeface="+mn-ea"/>
                          <a:ea typeface="+mn-ea"/>
                          <a:cs typeface="宋体" charset="-122"/>
                        </a:rPr>
                        <a:t>终端评分</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mn-ea"/>
                          <a:ea typeface="+mn-ea"/>
                          <a:cs typeface="宋体" charset="-122"/>
                        </a:rPr>
                        <a:t>最近终端查询</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0.8</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r h="166658">
                <a:tc>
                  <a:txBody>
                    <a:bodyPr/>
                    <a:lstStyle/>
                    <a:p>
                      <a:pPr algn="ctr">
                        <a:spcAft>
                          <a:spcPts val="0"/>
                        </a:spcAft>
                      </a:pPr>
                      <a:r>
                        <a:rPr lang="zh-CN" sz="1100" b="0" kern="0">
                          <a:solidFill>
                            <a:srgbClr val="000000"/>
                          </a:solidFill>
                          <a:effectLst/>
                          <a:latin typeface="+mn-ea"/>
                          <a:ea typeface="+mn-ea"/>
                          <a:cs typeface="宋体" charset="-122"/>
                        </a:rPr>
                        <a:t>终端评分</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mn-ea"/>
                          <a:ea typeface="+mn-ea"/>
                          <a:cs typeface="宋体" charset="-122"/>
                        </a:rPr>
                        <a:t>最近五次终端查询</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1.5</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r h="166658">
                <a:tc>
                  <a:txBody>
                    <a:bodyPr/>
                    <a:lstStyle/>
                    <a:p>
                      <a:pPr algn="ctr">
                        <a:spcAft>
                          <a:spcPts val="0"/>
                        </a:spcAft>
                      </a:pPr>
                      <a:r>
                        <a:rPr lang="zh-CN" sz="1100" b="0" kern="0">
                          <a:solidFill>
                            <a:srgbClr val="000000"/>
                          </a:solidFill>
                          <a:effectLst/>
                          <a:latin typeface="+mn-ea"/>
                          <a:ea typeface="+mn-ea"/>
                          <a:cs typeface="宋体" charset="-122"/>
                        </a:rPr>
                        <a:t>终端评分</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mn-ea"/>
                          <a:ea typeface="+mn-ea"/>
                          <a:cs typeface="宋体" charset="-122"/>
                        </a:rPr>
                        <a:t>终端更换频次评分接口</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0.5</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2"/>
                  </a:ext>
                </a:extLst>
              </a:tr>
              <a:tr h="166658">
                <a:tc>
                  <a:txBody>
                    <a:bodyPr/>
                    <a:lstStyle/>
                    <a:p>
                      <a:pPr algn="ctr">
                        <a:spcAft>
                          <a:spcPts val="0"/>
                        </a:spcAft>
                      </a:pPr>
                      <a:r>
                        <a:rPr lang="zh-CN" sz="1100" b="0" kern="0">
                          <a:solidFill>
                            <a:srgbClr val="000000"/>
                          </a:solidFill>
                          <a:effectLst/>
                          <a:latin typeface="+mn-ea"/>
                          <a:ea typeface="+mn-ea"/>
                          <a:cs typeface="宋体" charset="-122"/>
                        </a:rPr>
                        <a:t>通信评分</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mn-ea"/>
                          <a:ea typeface="+mn-ea"/>
                          <a:cs typeface="宋体" charset="-122"/>
                        </a:rPr>
                        <a:t>用户单月通话量评分接口</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0.5</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3"/>
                  </a:ext>
                </a:extLst>
              </a:tr>
              <a:tr h="166658">
                <a:tc>
                  <a:txBody>
                    <a:bodyPr/>
                    <a:lstStyle/>
                    <a:p>
                      <a:pPr algn="ctr">
                        <a:spcAft>
                          <a:spcPts val="0"/>
                        </a:spcAft>
                      </a:pPr>
                      <a:r>
                        <a:rPr lang="zh-CN" sz="1100" b="0" kern="0">
                          <a:solidFill>
                            <a:srgbClr val="000000"/>
                          </a:solidFill>
                          <a:effectLst/>
                          <a:latin typeface="+mn-ea"/>
                          <a:ea typeface="+mn-ea"/>
                          <a:cs typeface="宋体" charset="-122"/>
                        </a:rPr>
                        <a:t>通信评分</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mn-ea"/>
                          <a:ea typeface="+mn-ea"/>
                          <a:cs typeface="宋体" charset="-122"/>
                        </a:rPr>
                        <a:t>用户近六个月平均通话量接口</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1</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4"/>
                  </a:ext>
                </a:extLst>
              </a:tr>
              <a:tr h="166658">
                <a:tc>
                  <a:txBody>
                    <a:bodyPr/>
                    <a:lstStyle/>
                    <a:p>
                      <a:pPr algn="ctr">
                        <a:spcAft>
                          <a:spcPts val="0"/>
                        </a:spcAft>
                      </a:pPr>
                      <a:r>
                        <a:rPr lang="zh-CN" sz="1100" b="0" kern="0">
                          <a:solidFill>
                            <a:srgbClr val="000000"/>
                          </a:solidFill>
                          <a:effectLst/>
                          <a:latin typeface="+mn-ea"/>
                          <a:ea typeface="+mn-ea"/>
                          <a:cs typeface="宋体" charset="-122"/>
                        </a:rPr>
                        <a:t>通信评分</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mn-ea"/>
                          <a:ea typeface="+mn-ea"/>
                          <a:cs typeface="宋体" charset="-122"/>
                        </a:rPr>
                        <a:t>当月漫游通话次数接口</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0.5</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5"/>
                  </a:ext>
                </a:extLst>
              </a:tr>
              <a:tr h="166658">
                <a:tc>
                  <a:txBody>
                    <a:bodyPr/>
                    <a:lstStyle/>
                    <a:p>
                      <a:pPr algn="ctr">
                        <a:spcAft>
                          <a:spcPts val="0"/>
                        </a:spcAft>
                      </a:pPr>
                      <a:r>
                        <a:rPr lang="zh-CN" sz="1100" b="0" kern="0">
                          <a:solidFill>
                            <a:srgbClr val="000000"/>
                          </a:solidFill>
                          <a:effectLst/>
                          <a:latin typeface="+mn-ea"/>
                          <a:ea typeface="+mn-ea"/>
                          <a:cs typeface="宋体" charset="-122"/>
                        </a:rPr>
                        <a:t>通信评分</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mn-ea"/>
                          <a:ea typeface="+mn-ea"/>
                          <a:cs typeface="宋体" charset="-122"/>
                        </a:rPr>
                        <a:t>用户近三个月漫游通话次数接口</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mn-ea"/>
                          <a:ea typeface="+mn-ea"/>
                          <a:cs typeface="宋体" charset="-122"/>
                        </a:rPr>
                        <a:t>0.8</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6"/>
                  </a:ext>
                </a:extLst>
              </a:tr>
              <a:tr h="166658">
                <a:tc>
                  <a:txBody>
                    <a:bodyPr/>
                    <a:lstStyle/>
                    <a:p>
                      <a:pPr algn="ctr">
                        <a:spcAft>
                          <a:spcPts val="0"/>
                        </a:spcAft>
                      </a:pPr>
                      <a:r>
                        <a:rPr lang="zh-CN" sz="1100" b="0" kern="0">
                          <a:solidFill>
                            <a:srgbClr val="000000"/>
                          </a:solidFill>
                          <a:effectLst/>
                          <a:latin typeface="+mn-ea"/>
                          <a:ea typeface="+mn-ea"/>
                          <a:cs typeface="宋体" charset="-122"/>
                        </a:rPr>
                        <a:t>通信评分</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mn-ea"/>
                          <a:ea typeface="+mn-ea"/>
                          <a:cs typeface="宋体" charset="-122"/>
                        </a:rPr>
                        <a:t>用户近六个月漫游通话次数接口</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000000"/>
                          </a:solidFill>
                          <a:effectLst/>
                          <a:latin typeface="+mn-ea"/>
                          <a:ea typeface="+mn-ea"/>
                          <a:cs typeface="宋体" charset="-122"/>
                        </a:rPr>
                        <a:t>1</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7"/>
                  </a:ext>
                </a:extLst>
              </a:tr>
              <a:tr h="166658">
                <a:tc>
                  <a:txBody>
                    <a:bodyPr/>
                    <a:lstStyle/>
                    <a:p>
                      <a:pPr algn="ctr">
                        <a:spcAft>
                          <a:spcPts val="0"/>
                        </a:spcAft>
                      </a:pPr>
                      <a:r>
                        <a:rPr lang="zh-CN" sz="1100" b="0" kern="0">
                          <a:solidFill>
                            <a:srgbClr val="000000"/>
                          </a:solidFill>
                          <a:effectLst/>
                          <a:latin typeface="+mn-ea"/>
                          <a:ea typeface="+mn-ea"/>
                          <a:cs typeface="宋体" charset="-122"/>
                        </a:rPr>
                        <a:t>通信评分</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mn-ea"/>
                          <a:ea typeface="+mn-ea"/>
                          <a:cs typeface="宋体" charset="-122"/>
                        </a:rPr>
                        <a:t>用户近六个月平均市内通话时长</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000000"/>
                          </a:solidFill>
                          <a:effectLst/>
                          <a:latin typeface="+mn-ea"/>
                          <a:ea typeface="+mn-ea"/>
                          <a:cs typeface="宋体" charset="-122"/>
                        </a:rPr>
                        <a:t>1</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8"/>
                  </a:ext>
                </a:extLst>
              </a:tr>
            </a:tbl>
          </a:graphicData>
        </a:graphic>
      </p:graphicFrame>
      <p:graphicFrame>
        <p:nvGraphicFramePr>
          <p:cNvPr id="8" name="表格 7">
            <a:extLst>
              <a:ext uri="{FF2B5EF4-FFF2-40B4-BE49-F238E27FC236}">
                <a16:creationId xmlns="" xmlns:a16="http://schemas.microsoft.com/office/drawing/2014/main" id="{D3112F35-0E87-4E58-A588-F09CD1117EFB}"/>
              </a:ext>
            </a:extLst>
          </p:cNvPr>
          <p:cNvGraphicFramePr>
            <a:graphicFrameLocks noGrp="1"/>
          </p:cNvGraphicFramePr>
          <p:nvPr>
            <p:extLst>
              <p:ext uri="{D42A27DB-BD31-4B8C-83A1-F6EECF244321}">
                <p14:modId xmlns:p14="http://schemas.microsoft.com/office/powerpoint/2010/main" xmlns="" val="2786528746"/>
              </p:ext>
            </p:extLst>
          </p:nvPr>
        </p:nvGraphicFramePr>
        <p:xfrm>
          <a:off x="7967198" y="1692099"/>
          <a:ext cx="4116772" cy="3769189"/>
        </p:xfrm>
        <a:graphic>
          <a:graphicData uri="http://schemas.openxmlformats.org/drawingml/2006/table">
            <a:tbl>
              <a:tblPr firstRow="1" firstCol="1" bandRow="1">
                <a:tableStyleId>{5C22544A-7EE6-4342-B048-85BDC9FD1C3A}</a:tableStyleId>
              </a:tblPr>
              <a:tblGrid>
                <a:gridCol w="1001801">
                  <a:extLst>
                    <a:ext uri="{9D8B030D-6E8A-4147-A177-3AD203B41FA5}">
                      <a16:colId xmlns="" xmlns:a16="http://schemas.microsoft.com/office/drawing/2014/main" val="20000"/>
                    </a:ext>
                  </a:extLst>
                </a:gridCol>
                <a:gridCol w="2332315">
                  <a:extLst>
                    <a:ext uri="{9D8B030D-6E8A-4147-A177-3AD203B41FA5}">
                      <a16:colId xmlns="" xmlns:a16="http://schemas.microsoft.com/office/drawing/2014/main" val="20001"/>
                    </a:ext>
                  </a:extLst>
                </a:gridCol>
                <a:gridCol w="782656">
                  <a:extLst>
                    <a:ext uri="{9D8B030D-6E8A-4147-A177-3AD203B41FA5}">
                      <a16:colId xmlns="" xmlns:a16="http://schemas.microsoft.com/office/drawing/2014/main" val="20002"/>
                    </a:ext>
                  </a:extLst>
                </a:gridCol>
              </a:tblGrid>
              <a:tr h="456216">
                <a:tc>
                  <a:txBody>
                    <a:bodyPr/>
                    <a:lstStyle/>
                    <a:p>
                      <a:pPr algn="ctr">
                        <a:spcAft>
                          <a:spcPts val="0"/>
                        </a:spcAft>
                      </a:pPr>
                      <a:r>
                        <a:rPr lang="zh-CN" sz="1100" b="0" kern="0" dirty="0">
                          <a:solidFill>
                            <a:schemeClr val="bg1"/>
                          </a:solidFill>
                          <a:effectLst/>
                          <a:latin typeface="+mn-ea"/>
                          <a:ea typeface="+mn-ea"/>
                        </a:rPr>
                        <a:t>产品分类</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sz="1100" b="0" kern="0" dirty="0">
                          <a:solidFill>
                            <a:schemeClr val="bg1"/>
                          </a:solidFill>
                          <a:effectLst/>
                          <a:latin typeface="+mn-ea"/>
                          <a:ea typeface="+mn-ea"/>
                        </a:rPr>
                        <a:t>产品名称</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sz="1100" b="0" kern="0" dirty="0">
                          <a:solidFill>
                            <a:schemeClr val="bg1"/>
                          </a:solidFill>
                          <a:effectLst/>
                          <a:latin typeface="+mn-ea"/>
                          <a:ea typeface="+mn-ea"/>
                        </a:rPr>
                        <a:t>标准产品价格建议</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 xmlns:a16="http://schemas.microsoft.com/office/drawing/2014/main" val="10000"/>
                  </a:ext>
                </a:extLst>
              </a:tr>
              <a:tr h="174367">
                <a:tc>
                  <a:txBody>
                    <a:bodyPr/>
                    <a:lstStyle/>
                    <a:p>
                      <a:pPr algn="ctr">
                        <a:spcAft>
                          <a:spcPts val="0"/>
                        </a:spcAft>
                      </a:pPr>
                      <a:r>
                        <a:rPr lang="zh-CN" sz="1100" b="0" kern="0" dirty="0">
                          <a:solidFill>
                            <a:srgbClr val="000000"/>
                          </a:solidFill>
                          <a:effectLst/>
                          <a:latin typeface="+mn-ea"/>
                          <a:ea typeface="+mn-ea"/>
                          <a:cs typeface="宋体" charset="-122"/>
                        </a:rPr>
                        <a:t>通信评分</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mn-ea"/>
                          <a:ea typeface="+mn-ea"/>
                          <a:cs typeface="宋体" charset="-122"/>
                        </a:rPr>
                        <a:t>用户近六个月平均长途通话时长</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000000"/>
                          </a:solidFill>
                          <a:effectLst/>
                          <a:latin typeface="+mn-ea"/>
                          <a:ea typeface="+mn-ea"/>
                          <a:cs typeface="宋体" charset="-122"/>
                        </a:rPr>
                        <a:t>1</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286095609"/>
                  </a:ext>
                </a:extLst>
              </a:tr>
              <a:tr h="174367">
                <a:tc>
                  <a:txBody>
                    <a:bodyPr/>
                    <a:lstStyle/>
                    <a:p>
                      <a:pPr algn="ctr">
                        <a:spcAft>
                          <a:spcPts val="0"/>
                        </a:spcAft>
                      </a:pPr>
                      <a:r>
                        <a:rPr lang="zh-CN" sz="1100" b="0" kern="0">
                          <a:solidFill>
                            <a:srgbClr val="000000"/>
                          </a:solidFill>
                          <a:effectLst/>
                          <a:latin typeface="+mn-ea"/>
                          <a:ea typeface="+mn-ea"/>
                          <a:cs typeface="宋体" charset="-122"/>
                        </a:rPr>
                        <a:t>通信评分</a:t>
                      </a:r>
                      <a:endParaRPr lang="zh-CN" sz="1300" b="0" kern="10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mn-ea"/>
                          <a:ea typeface="+mn-ea"/>
                          <a:cs typeface="宋体" charset="-122"/>
                        </a:rPr>
                        <a:t>用户近六个月平均漫游通话时长</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000000"/>
                          </a:solidFill>
                          <a:effectLst/>
                          <a:latin typeface="+mn-ea"/>
                          <a:ea typeface="+mn-ea"/>
                          <a:cs typeface="宋体" charset="-122"/>
                        </a:rPr>
                        <a:t>1</a:t>
                      </a:r>
                      <a:endParaRPr lang="zh-CN" sz="1300" b="0" kern="100" dirty="0">
                        <a:effectLst/>
                        <a:latin typeface="+mn-ea"/>
                        <a:ea typeface="+mn-ea"/>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662609998"/>
                  </a:ext>
                </a:extLst>
              </a:tr>
              <a:tr h="174367">
                <a:tc>
                  <a:txBody>
                    <a:bodyPr/>
                    <a:lstStyle/>
                    <a:p>
                      <a:pPr algn="ctr">
                        <a:spcAft>
                          <a:spcPts val="0"/>
                        </a:spcAft>
                      </a:pPr>
                      <a:r>
                        <a:rPr lang="zh-CN" sz="1100" b="0" kern="0" dirty="0">
                          <a:solidFill>
                            <a:srgbClr val="000000"/>
                          </a:solidFill>
                          <a:effectLst/>
                          <a:latin typeface="Times New Roman" charset="0"/>
                          <a:ea typeface="微软雅黑" charset="-122"/>
                          <a:cs typeface="宋体" charset="-122"/>
                        </a:rPr>
                        <a:t>通信评分</a:t>
                      </a:r>
                      <a:endParaRPr lang="zh-CN" sz="1300" b="0" kern="100" dirty="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Times New Roman" charset="0"/>
                          <a:ea typeface="微软雅黑" charset="-122"/>
                          <a:cs typeface="宋体" charset="-122"/>
                        </a:rPr>
                        <a:t>用户近三个月平均通话时长</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0.8</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通信评分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Times New Roman" charset="0"/>
                          <a:ea typeface="微软雅黑" charset="-122"/>
                          <a:cs typeface="宋体" charset="-122"/>
                        </a:rPr>
                        <a:t>用户单月话费评分接口</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0.5</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174367">
                <a:tc>
                  <a:txBody>
                    <a:bodyPr/>
                    <a:lstStyle/>
                    <a:p>
                      <a:pPr algn="ctr">
                        <a:spcAft>
                          <a:spcPts val="0"/>
                        </a:spcAft>
                      </a:pPr>
                      <a:r>
                        <a:rPr lang="zh-CN" sz="1100" b="0" kern="0" dirty="0">
                          <a:solidFill>
                            <a:srgbClr val="000000"/>
                          </a:solidFill>
                          <a:effectLst/>
                          <a:latin typeface="Times New Roman" charset="0"/>
                          <a:ea typeface="微软雅黑" charset="-122"/>
                          <a:cs typeface="宋体" charset="-122"/>
                        </a:rPr>
                        <a:t>通信评分</a:t>
                      </a:r>
                      <a:endParaRPr lang="zh-CN" sz="1300" b="0" kern="100" dirty="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Times New Roman" charset="0"/>
                          <a:ea typeface="微软雅黑" charset="-122"/>
                          <a:cs typeface="宋体" charset="-122"/>
                        </a:rPr>
                        <a:t>用户近六个月平均话费评分接口</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1</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通信评分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Times New Roman" charset="0"/>
                          <a:ea typeface="微软雅黑" charset="-122"/>
                          <a:cs typeface="宋体" charset="-122"/>
                        </a:rPr>
                        <a:t>用户近六个月欠费停机次数</a:t>
                      </a:r>
                      <a:endParaRPr lang="zh-CN" sz="1300" b="0" kern="100" dirty="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1</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通信评分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Times New Roman" charset="0"/>
                          <a:ea typeface="微软雅黑" charset="-122"/>
                          <a:cs typeface="宋体" charset="-122"/>
                        </a:rPr>
                        <a:t>欠费查询接口</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0.5</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通信评分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Times New Roman" charset="0"/>
                          <a:ea typeface="微软雅黑" charset="-122"/>
                          <a:cs typeface="宋体" charset="-122"/>
                        </a:rPr>
                        <a:t>近三个月话费均值查询接口</a:t>
                      </a:r>
                      <a:endParaRPr lang="zh-CN" sz="1300" b="0" kern="100" dirty="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0.8</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通信评分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Times New Roman" charset="0"/>
                          <a:ea typeface="微软雅黑" charset="-122"/>
                          <a:cs typeface="宋体" charset="-122"/>
                        </a:rPr>
                        <a:t>近六个月发送短信数量</a:t>
                      </a:r>
                      <a:endParaRPr lang="zh-CN" sz="1300" b="0" kern="100" dirty="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1</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通信评分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Times New Roman" charset="0"/>
                          <a:ea typeface="微软雅黑" charset="-122"/>
                          <a:cs typeface="宋体" charset="-122"/>
                        </a:rPr>
                        <a:t>用户单月流量评分接口</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0.5</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通信评分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Times New Roman" charset="0"/>
                          <a:ea typeface="微软雅黑" charset="-122"/>
                          <a:cs typeface="宋体" charset="-122"/>
                        </a:rPr>
                        <a:t>用户近六个月平均流量评分接口</a:t>
                      </a:r>
                      <a:endParaRPr lang="zh-CN" sz="1300" b="0" kern="100" dirty="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1</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通信评分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Times New Roman" charset="0"/>
                          <a:ea typeface="微软雅黑" charset="-122"/>
                          <a:cs typeface="宋体" charset="-122"/>
                        </a:rPr>
                        <a:t>用户近三个月平均上网流量</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0.8</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二次卡清理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Times New Roman" charset="0"/>
                          <a:ea typeface="微软雅黑" charset="-122"/>
                          <a:cs typeface="宋体" charset="-122"/>
                        </a:rPr>
                        <a:t>二次卡清理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0.5</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交际圈验证</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Times New Roman" charset="0"/>
                          <a:ea typeface="微软雅黑" charset="-122"/>
                          <a:cs typeface="宋体" charset="-122"/>
                        </a:rPr>
                        <a:t>用户有效交往圈评分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1</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2"/>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交际圈验证</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Times New Roman" charset="0"/>
                          <a:ea typeface="微软雅黑" charset="-122"/>
                          <a:cs typeface="宋体" charset="-122"/>
                        </a:rPr>
                        <a:t>常用联系人验证</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0.5</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3"/>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交际圈验证</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Times New Roman" charset="0"/>
                          <a:ea typeface="微软雅黑" charset="-122"/>
                          <a:cs typeface="宋体" charset="-122"/>
                        </a:rPr>
                        <a:t>时间跨度评分</a:t>
                      </a:r>
                      <a:endParaRPr lang="zh-CN" sz="1300" b="0" kern="100" dirty="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0.5</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4"/>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交际圈验证</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a:solidFill>
                            <a:srgbClr val="000000"/>
                          </a:solidFill>
                          <a:effectLst/>
                          <a:latin typeface="Times New Roman" charset="0"/>
                          <a:ea typeface="微软雅黑" charset="-122"/>
                          <a:cs typeface="宋体" charset="-122"/>
                        </a:rPr>
                        <a:t>平均通话时长评分</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0.5</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5"/>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交际圈验证</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Times New Roman" charset="0"/>
                          <a:ea typeface="微软雅黑" charset="-122"/>
                          <a:cs typeface="宋体" charset="-122"/>
                        </a:rPr>
                        <a:t>本对端是否通话</a:t>
                      </a:r>
                      <a:endParaRPr lang="zh-CN" sz="1300" b="0" kern="100" dirty="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a:solidFill>
                            <a:srgbClr val="000000"/>
                          </a:solidFill>
                          <a:effectLst/>
                          <a:latin typeface="微软雅黑" charset="-122"/>
                          <a:ea typeface="宋体" charset="-122"/>
                          <a:cs typeface="宋体" charset="-122"/>
                        </a:rPr>
                        <a:t>0.5</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6"/>
                  </a:ext>
                </a:extLst>
              </a:tr>
              <a:tr h="174367">
                <a:tc>
                  <a:txBody>
                    <a:bodyPr/>
                    <a:lstStyle/>
                    <a:p>
                      <a:pPr algn="ctr">
                        <a:spcAft>
                          <a:spcPts val="0"/>
                        </a:spcAft>
                      </a:pPr>
                      <a:r>
                        <a:rPr lang="zh-CN" sz="1100" b="0" kern="0">
                          <a:solidFill>
                            <a:srgbClr val="000000"/>
                          </a:solidFill>
                          <a:effectLst/>
                          <a:latin typeface="Times New Roman" charset="0"/>
                          <a:ea typeface="微软雅黑" charset="-122"/>
                          <a:cs typeface="宋体" charset="-122"/>
                        </a:rPr>
                        <a:t>交际圈验证</a:t>
                      </a:r>
                      <a:endParaRPr lang="zh-CN" sz="1300" b="0" kern="10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100" b="0" kern="0" dirty="0">
                          <a:solidFill>
                            <a:srgbClr val="000000"/>
                          </a:solidFill>
                          <a:effectLst/>
                          <a:latin typeface="Times New Roman" charset="0"/>
                          <a:ea typeface="微软雅黑" charset="-122"/>
                          <a:cs typeface="宋体" charset="-122"/>
                        </a:rPr>
                        <a:t>通话次数评分</a:t>
                      </a:r>
                      <a:endParaRPr lang="zh-CN" sz="1300" b="0" kern="100" dirty="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000000"/>
                          </a:solidFill>
                          <a:effectLst/>
                          <a:latin typeface="微软雅黑" charset="-122"/>
                          <a:ea typeface="宋体" charset="-122"/>
                          <a:cs typeface="宋体" charset="-122"/>
                        </a:rPr>
                        <a:t>0.5</a:t>
                      </a:r>
                      <a:endParaRPr lang="zh-CN" sz="1300" b="0" kern="100" dirty="0">
                        <a:effectLst/>
                        <a:latin typeface="Times New Roman" charset="0"/>
                        <a:ea typeface="宋体" charset="-122"/>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7"/>
                  </a:ext>
                </a:extLst>
              </a:tr>
            </a:tbl>
          </a:graphicData>
        </a:graphic>
      </p:graphicFrame>
      <p:sp>
        <p:nvSpPr>
          <p:cNvPr id="9" name="矩形 8">
            <a:extLst>
              <a:ext uri="{FF2B5EF4-FFF2-40B4-BE49-F238E27FC236}">
                <a16:creationId xmlns="" xmlns:a16="http://schemas.microsoft.com/office/drawing/2014/main" id="{2E0FB21E-50F1-4188-B3E1-6F2BB4BD1E27}"/>
              </a:ext>
            </a:extLst>
          </p:cNvPr>
          <p:cNvSpPr/>
          <p:nvPr/>
        </p:nvSpPr>
        <p:spPr>
          <a:xfrm>
            <a:off x="176458" y="366609"/>
            <a:ext cx="4163319" cy="5386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p>
            <a:pPr>
              <a:lnSpc>
                <a:spcPct val="125000"/>
              </a:lnSpc>
            </a:pPr>
            <a:r>
              <a:rPr lang="zh-CN" altLang="en-US" sz="2800" b="1" dirty="0">
                <a:solidFill>
                  <a:prstClr val="black"/>
                </a:solidFill>
                <a:latin typeface="Microsoft YaHei"/>
                <a:ea typeface="Microsoft YaHei"/>
                <a:cs typeface="+mn-ea"/>
              </a:rPr>
              <a:t>数盾风控</a:t>
            </a:r>
            <a:r>
              <a:rPr lang="en-US" altLang="zh-CN" sz="2800" b="1" dirty="0">
                <a:solidFill>
                  <a:prstClr val="black"/>
                </a:solidFill>
                <a:latin typeface="Microsoft YaHei"/>
                <a:ea typeface="Microsoft YaHei"/>
                <a:cs typeface="+mn-ea"/>
              </a:rPr>
              <a:t>—</a:t>
            </a:r>
            <a:r>
              <a:rPr lang="zh-CN" altLang="en-US" sz="2800" b="1" dirty="0">
                <a:solidFill>
                  <a:prstClr val="black"/>
                </a:solidFill>
                <a:latin typeface="Microsoft YaHei"/>
                <a:ea typeface="Microsoft YaHei"/>
                <a:cs typeface="+mn-ea"/>
              </a:rPr>
              <a:t>标准产品资费</a:t>
            </a:r>
            <a:endParaRPr lang="zh-CN" altLang="zh-CN" sz="2800" b="1" dirty="0">
              <a:solidFill>
                <a:prstClr val="black"/>
              </a:solidFill>
              <a:latin typeface="Microsoft YaHei"/>
              <a:ea typeface="Microsoft YaHei"/>
              <a:cs typeface="+mn-ea"/>
            </a:endParaRPr>
          </a:p>
        </p:txBody>
      </p:sp>
      <p:sp>
        <p:nvSpPr>
          <p:cNvPr id="10" name="矩形 9">
            <a:extLst>
              <a:ext uri="{FF2B5EF4-FFF2-40B4-BE49-F238E27FC236}">
                <a16:creationId xmlns="" xmlns:a16="http://schemas.microsoft.com/office/drawing/2014/main" id="{729B2BFD-2BFC-4C02-95A7-F764B13CF0C7}"/>
              </a:ext>
            </a:extLst>
          </p:cNvPr>
          <p:cNvSpPr/>
          <p:nvPr/>
        </p:nvSpPr>
        <p:spPr>
          <a:xfrm>
            <a:off x="3009418" y="6021288"/>
            <a:ext cx="9074553" cy="581057"/>
          </a:xfrm>
          <a:prstGeom prst="rect">
            <a:avLst/>
          </a:prstGeom>
          <a:noFill/>
        </p:spPr>
        <p:txBody>
          <a:bodyPr wrap="square" rtlCol="0">
            <a:spAutoFit/>
          </a:bodyPr>
          <a:lstStyle/>
          <a:p>
            <a:pPr>
              <a:lnSpc>
                <a:spcPct val="150000"/>
              </a:lnSpc>
            </a:pPr>
            <a:r>
              <a:rPr lang="zh-CN" altLang="en-US" sz="2400" b="1" dirty="0">
                <a:latin typeface="+mn-ea"/>
              </a:rPr>
              <a:t>合作产品按</a:t>
            </a:r>
            <a:r>
              <a:rPr lang="en-US" altLang="zh-CN" sz="2400" b="1" dirty="0">
                <a:latin typeface="+mn-ea"/>
              </a:rPr>
              <a:t>API</a:t>
            </a:r>
            <a:r>
              <a:rPr lang="zh-CN" altLang="en-US" sz="2400" b="1" dirty="0">
                <a:latin typeface="+mn-ea"/>
              </a:rPr>
              <a:t>端口查询次数计费，详见附件</a:t>
            </a:r>
            <a:endParaRPr lang="zh-CN" altLang="zh-CN" sz="2400" b="1" dirty="0">
              <a:latin typeface="+mn-ea"/>
            </a:endParaRPr>
          </a:p>
        </p:txBody>
      </p:sp>
      <p:sp>
        <p:nvSpPr>
          <p:cNvPr id="11" name="圆角矩形 4">
            <a:extLst>
              <a:ext uri="{FF2B5EF4-FFF2-40B4-BE49-F238E27FC236}">
                <a16:creationId xmlns="" xmlns:a16="http://schemas.microsoft.com/office/drawing/2014/main" id="{0CFE460F-B213-49B8-95C7-BDDF75DEBDF5}"/>
              </a:ext>
            </a:extLst>
          </p:cNvPr>
          <p:cNvSpPr/>
          <p:nvPr/>
        </p:nvSpPr>
        <p:spPr>
          <a:xfrm>
            <a:off x="154953" y="6129750"/>
            <a:ext cx="2730999" cy="46018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r>
              <a:rPr lang="zh-CN" altLang="en-US" sz="2400" b="1" dirty="0">
                <a:latin typeface="+mn-ea"/>
              </a:rPr>
              <a:t>合作产品资费</a:t>
            </a:r>
          </a:p>
        </p:txBody>
      </p:sp>
      <p:graphicFrame>
        <p:nvGraphicFramePr>
          <p:cNvPr id="12" name="对象 11">
            <a:extLst>
              <a:ext uri="{FF2B5EF4-FFF2-40B4-BE49-F238E27FC236}">
                <a16:creationId xmlns="" xmlns:a16="http://schemas.microsoft.com/office/drawing/2014/main" id="{B02475EB-99DC-4CF1-9687-0F9BBD42FA0F}"/>
              </a:ext>
            </a:extLst>
          </p:cNvPr>
          <p:cNvGraphicFramePr>
            <a:graphicFrameLocks noChangeAspect="1"/>
          </p:cNvGraphicFramePr>
          <p:nvPr>
            <p:extLst>
              <p:ext uri="{D42A27DB-BD31-4B8C-83A1-F6EECF244321}">
                <p14:modId xmlns:p14="http://schemas.microsoft.com/office/powerpoint/2010/main" xmlns="" val="1229564558"/>
              </p:ext>
            </p:extLst>
          </p:nvPr>
        </p:nvGraphicFramePr>
        <p:xfrm>
          <a:off x="9503048" y="6061240"/>
          <a:ext cx="914400" cy="765175"/>
        </p:xfrm>
        <a:graphic>
          <a:graphicData uri="http://schemas.openxmlformats.org/presentationml/2006/ole">
            <p:oleObj spid="_x0000_s41986" name="Worksheet" showAsIcon="1" r:id="rId3" imgW="2286000" imgH="1914525" progId="Excel.Sheet.12">
              <p:embed/>
            </p:oleObj>
          </a:graphicData>
        </a:graphic>
      </p:graphicFrame>
    </p:spTree>
    <p:extLst>
      <p:ext uri="{BB962C8B-B14F-4D97-AF65-F5344CB8AC3E}">
        <p14:creationId xmlns:p14="http://schemas.microsoft.com/office/powerpoint/2010/main" xmlns="" val="3882175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 xmlns:a16="http://schemas.microsoft.com/office/drawing/2014/main" id="{B871BAF1-5805-46A1-B762-FD736AF31973}"/>
              </a:ext>
            </a:extLst>
          </p:cNvPr>
          <p:cNvGrpSpPr/>
          <p:nvPr/>
        </p:nvGrpSpPr>
        <p:grpSpPr>
          <a:xfrm>
            <a:off x="1049090" y="1412776"/>
            <a:ext cx="10081120" cy="3384376"/>
            <a:chOff x="581667" y="872632"/>
            <a:chExt cx="9071959" cy="3563940"/>
          </a:xfrm>
        </p:grpSpPr>
        <p:sp>
          <p:nvSpPr>
            <p:cNvPr id="3" name="圆角矩形 3">
              <a:extLst>
                <a:ext uri="{FF2B5EF4-FFF2-40B4-BE49-F238E27FC236}">
                  <a16:creationId xmlns="" xmlns:a16="http://schemas.microsoft.com/office/drawing/2014/main" id="{916C5AEE-65B1-438E-BCC8-F2D275AF17F8}"/>
                </a:ext>
              </a:extLst>
            </p:cNvPr>
            <p:cNvSpPr/>
            <p:nvPr/>
          </p:nvSpPr>
          <p:spPr>
            <a:xfrm>
              <a:off x="581667" y="1333702"/>
              <a:ext cx="2430324" cy="94642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50000"/>
                </a:lnSpc>
              </a:pPr>
              <a:r>
                <a:rPr kumimoji="1" lang="zh-CN" altLang="en-US" b="1" dirty="0">
                  <a:solidFill>
                    <a:schemeClr val="bg1"/>
                  </a:solidFill>
                </a:rPr>
                <a:t>目标用户</a:t>
              </a:r>
              <a:endParaRPr kumimoji="1" lang="en-US" altLang="zh-CN" b="1" dirty="0">
                <a:solidFill>
                  <a:schemeClr val="bg1"/>
                </a:solidFill>
              </a:endParaRPr>
            </a:p>
            <a:p>
              <a:pPr algn="ctr">
                <a:lnSpc>
                  <a:spcPct val="150000"/>
                </a:lnSpc>
              </a:pPr>
              <a:r>
                <a:rPr kumimoji="1" lang="zh-CN" altLang="en-US" b="1" dirty="0">
                  <a:solidFill>
                    <a:schemeClr val="bg1"/>
                  </a:solidFill>
                </a:rPr>
                <a:t>数据服务费</a:t>
              </a:r>
            </a:p>
          </p:txBody>
        </p:sp>
        <p:sp>
          <p:nvSpPr>
            <p:cNvPr id="4" name="圆角矩形 4">
              <a:extLst>
                <a:ext uri="{FF2B5EF4-FFF2-40B4-BE49-F238E27FC236}">
                  <a16:creationId xmlns="" xmlns:a16="http://schemas.microsoft.com/office/drawing/2014/main" id="{90DB3361-7448-4F1E-9DA0-BC26A47B9760}"/>
                </a:ext>
              </a:extLst>
            </p:cNvPr>
            <p:cNvSpPr/>
            <p:nvPr/>
          </p:nvSpPr>
          <p:spPr>
            <a:xfrm>
              <a:off x="581667" y="3256772"/>
              <a:ext cx="2430324" cy="91017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50000"/>
                </a:lnSpc>
              </a:pPr>
              <a:r>
                <a:rPr kumimoji="1" lang="zh-CN" altLang="en-US" b="1" dirty="0">
                  <a:solidFill>
                    <a:schemeClr val="bg1"/>
                  </a:solidFill>
                </a:rPr>
                <a:t>目标用户</a:t>
              </a:r>
              <a:endParaRPr kumimoji="1" lang="en-US" altLang="zh-CN" b="1" dirty="0">
                <a:solidFill>
                  <a:schemeClr val="bg1"/>
                </a:solidFill>
              </a:endParaRPr>
            </a:p>
            <a:p>
              <a:pPr algn="ctr">
                <a:lnSpc>
                  <a:spcPct val="150000"/>
                </a:lnSpc>
              </a:pPr>
              <a:r>
                <a:rPr kumimoji="1" lang="zh-CN" altLang="en-US" b="1" dirty="0">
                  <a:solidFill>
                    <a:schemeClr val="bg1"/>
                  </a:solidFill>
                </a:rPr>
                <a:t>触达通信费</a:t>
              </a:r>
            </a:p>
          </p:txBody>
        </p:sp>
        <p:sp>
          <p:nvSpPr>
            <p:cNvPr id="5" name="圆角矩形 7">
              <a:extLst>
                <a:ext uri="{FF2B5EF4-FFF2-40B4-BE49-F238E27FC236}">
                  <a16:creationId xmlns="" xmlns:a16="http://schemas.microsoft.com/office/drawing/2014/main" id="{771AC041-E0AA-4447-8974-21CD5F82C564}"/>
                </a:ext>
              </a:extLst>
            </p:cNvPr>
            <p:cNvSpPr/>
            <p:nvPr/>
          </p:nvSpPr>
          <p:spPr>
            <a:xfrm>
              <a:off x="4271518" y="2917756"/>
              <a:ext cx="2088000" cy="28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bg1"/>
                  </a:solidFill>
                  <a:latin typeface="+mn-ea"/>
                </a:rPr>
                <a:t>外呼</a:t>
              </a:r>
            </a:p>
          </p:txBody>
        </p:sp>
        <p:sp>
          <p:nvSpPr>
            <p:cNvPr id="6" name="圆角矩形 10">
              <a:extLst>
                <a:ext uri="{FF2B5EF4-FFF2-40B4-BE49-F238E27FC236}">
                  <a16:creationId xmlns="" xmlns:a16="http://schemas.microsoft.com/office/drawing/2014/main" id="{9E753B95-80FE-4752-8309-28DB6A0FBCE1}"/>
                </a:ext>
              </a:extLst>
            </p:cNvPr>
            <p:cNvSpPr/>
            <p:nvPr/>
          </p:nvSpPr>
          <p:spPr>
            <a:xfrm>
              <a:off x="4271518" y="3328028"/>
              <a:ext cx="2088000" cy="28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a:solidFill>
                    <a:schemeClr val="bg1"/>
                  </a:solidFill>
                  <a:latin typeface="+mn-ea"/>
                </a:rPr>
                <a:t>邮箱</a:t>
              </a:r>
              <a:endParaRPr kumimoji="1" lang="zh-CN" altLang="en-US" sz="1100" b="1" dirty="0">
                <a:solidFill>
                  <a:schemeClr val="bg1"/>
                </a:solidFill>
                <a:latin typeface="+mn-ea"/>
              </a:endParaRPr>
            </a:p>
          </p:txBody>
        </p:sp>
        <p:sp>
          <p:nvSpPr>
            <p:cNvPr id="7" name="圆角矩形 11">
              <a:extLst>
                <a:ext uri="{FF2B5EF4-FFF2-40B4-BE49-F238E27FC236}">
                  <a16:creationId xmlns="" xmlns:a16="http://schemas.microsoft.com/office/drawing/2014/main" id="{CA5AC432-BAD4-4A1F-8B5F-FF5A5684FA8A}"/>
                </a:ext>
              </a:extLst>
            </p:cNvPr>
            <p:cNvSpPr/>
            <p:nvPr/>
          </p:nvSpPr>
          <p:spPr>
            <a:xfrm>
              <a:off x="4271518" y="3738300"/>
              <a:ext cx="2088000" cy="28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bg1"/>
                  </a:solidFill>
                  <a:latin typeface="+mn-ea"/>
                </a:rPr>
                <a:t>行业短信</a:t>
              </a:r>
            </a:p>
          </p:txBody>
        </p:sp>
        <p:sp>
          <p:nvSpPr>
            <p:cNvPr id="8" name="圆角矩形 12">
              <a:extLst>
                <a:ext uri="{FF2B5EF4-FFF2-40B4-BE49-F238E27FC236}">
                  <a16:creationId xmlns="" xmlns:a16="http://schemas.microsoft.com/office/drawing/2014/main" id="{82A50663-F041-447C-8233-D3EE9085C3F9}"/>
                </a:ext>
              </a:extLst>
            </p:cNvPr>
            <p:cNvSpPr/>
            <p:nvPr/>
          </p:nvSpPr>
          <p:spPr>
            <a:xfrm>
              <a:off x="4271518" y="4148572"/>
              <a:ext cx="2088000" cy="28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bg1"/>
                  </a:solidFill>
                  <a:latin typeface="+mn-ea"/>
                </a:rPr>
                <a:t>彩信</a:t>
              </a:r>
            </a:p>
          </p:txBody>
        </p:sp>
        <p:sp>
          <p:nvSpPr>
            <p:cNvPr id="9" name="圆角矩形 5">
              <a:extLst>
                <a:ext uri="{FF2B5EF4-FFF2-40B4-BE49-F238E27FC236}">
                  <a16:creationId xmlns="" xmlns:a16="http://schemas.microsoft.com/office/drawing/2014/main" id="{4B6C1885-ECF3-4385-9CF6-94494CABE977}"/>
                </a:ext>
              </a:extLst>
            </p:cNvPr>
            <p:cNvSpPr/>
            <p:nvPr/>
          </p:nvSpPr>
          <p:spPr>
            <a:xfrm>
              <a:off x="4271518" y="1117276"/>
              <a:ext cx="1746284" cy="407856"/>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bg1"/>
                  </a:solidFill>
                  <a:latin typeface="+mn-ea"/>
                </a:rPr>
                <a:t>标准标签筛选方式</a:t>
              </a:r>
            </a:p>
          </p:txBody>
        </p:sp>
        <p:sp>
          <p:nvSpPr>
            <p:cNvPr id="10" name="圆角矩形标注 13">
              <a:extLst>
                <a:ext uri="{FF2B5EF4-FFF2-40B4-BE49-F238E27FC236}">
                  <a16:creationId xmlns="" xmlns:a16="http://schemas.microsoft.com/office/drawing/2014/main" id="{E16202CC-94A0-4687-8A53-BB430181C799}"/>
                </a:ext>
              </a:extLst>
            </p:cNvPr>
            <p:cNvSpPr/>
            <p:nvPr/>
          </p:nvSpPr>
          <p:spPr>
            <a:xfrm>
              <a:off x="2341294" y="872632"/>
              <a:ext cx="1494406" cy="222194"/>
            </a:xfrm>
            <a:prstGeom prst="wedgeRoundRectCallout">
              <a:avLst>
                <a:gd name="adj1" fmla="val 77697"/>
                <a:gd name="adj2" fmla="val 362793"/>
                <a:gd name="adj3" fmla="val 16667"/>
              </a:avLst>
            </a:prstGeom>
            <a:noFill/>
            <a:ln w="28575">
              <a:solidFill>
                <a:schemeClr val="accent6">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tx1"/>
                  </a:solidFill>
                  <a:latin typeface="+mn-ea"/>
                </a:rPr>
                <a:t>个性</a:t>
              </a:r>
              <a:r>
                <a:rPr kumimoji="1" lang="zh-CN" altLang="en-US" sz="1100" b="1">
                  <a:solidFill>
                    <a:schemeClr val="tx1"/>
                  </a:solidFill>
                  <a:latin typeface="+mn-ea"/>
                </a:rPr>
                <a:t>标签定制服务费</a:t>
              </a:r>
              <a:endParaRPr kumimoji="1" lang="zh-CN" altLang="en-US" sz="1100" b="1" dirty="0">
                <a:solidFill>
                  <a:schemeClr val="tx1"/>
                </a:solidFill>
                <a:latin typeface="+mn-ea"/>
              </a:endParaRPr>
            </a:p>
          </p:txBody>
        </p:sp>
        <p:sp>
          <p:nvSpPr>
            <p:cNvPr id="11" name="圆角矩形 6">
              <a:extLst>
                <a:ext uri="{FF2B5EF4-FFF2-40B4-BE49-F238E27FC236}">
                  <a16:creationId xmlns="" xmlns:a16="http://schemas.microsoft.com/office/drawing/2014/main" id="{D50B1347-C8BD-4F97-9308-587B2019426E}"/>
                </a:ext>
              </a:extLst>
            </p:cNvPr>
            <p:cNvSpPr/>
            <p:nvPr/>
          </p:nvSpPr>
          <p:spPr>
            <a:xfrm>
              <a:off x="4271518" y="2258771"/>
              <a:ext cx="1740846" cy="37427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bg1"/>
                  </a:solidFill>
                  <a:latin typeface="+mn-ea"/>
                </a:rPr>
                <a:t>实时化场景筛选方式</a:t>
              </a:r>
            </a:p>
          </p:txBody>
        </p:sp>
        <p:cxnSp>
          <p:nvCxnSpPr>
            <p:cNvPr id="12" name="肘形连接符 36">
              <a:extLst>
                <a:ext uri="{FF2B5EF4-FFF2-40B4-BE49-F238E27FC236}">
                  <a16:creationId xmlns="" xmlns:a16="http://schemas.microsoft.com/office/drawing/2014/main" id="{E705DC91-A88F-4EA0-A552-AE56E5E82EEE}"/>
                </a:ext>
              </a:extLst>
            </p:cNvPr>
            <p:cNvCxnSpPr>
              <a:cxnSpLocks/>
              <a:stCxn id="4" idx="3"/>
              <a:endCxn id="5" idx="1"/>
            </p:cNvCxnSpPr>
            <p:nvPr/>
          </p:nvCxnSpPr>
          <p:spPr>
            <a:xfrm flipV="1">
              <a:off x="3011991" y="3061756"/>
              <a:ext cx="1259528" cy="650106"/>
            </a:xfrm>
            <a:prstGeom prst="bentConnector3">
              <a:avLst>
                <a:gd name="adj1" fmla="val 50000"/>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40">
              <a:extLst>
                <a:ext uri="{FF2B5EF4-FFF2-40B4-BE49-F238E27FC236}">
                  <a16:creationId xmlns="" xmlns:a16="http://schemas.microsoft.com/office/drawing/2014/main" id="{4700686B-5DD0-43CE-BE88-C7AD8EC2904C}"/>
                </a:ext>
              </a:extLst>
            </p:cNvPr>
            <p:cNvCxnSpPr>
              <a:cxnSpLocks/>
              <a:stCxn id="4" idx="3"/>
              <a:endCxn id="6" idx="1"/>
            </p:cNvCxnSpPr>
            <p:nvPr/>
          </p:nvCxnSpPr>
          <p:spPr>
            <a:xfrm flipV="1">
              <a:off x="3011991" y="3472028"/>
              <a:ext cx="1259528" cy="239834"/>
            </a:xfrm>
            <a:prstGeom prst="bentConnector3">
              <a:avLst>
                <a:gd name="adj1" fmla="val 50000"/>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43">
              <a:extLst>
                <a:ext uri="{FF2B5EF4-FFF2-40B4-BE49-F238E27FC236}">
                  <a16:creationId xmlns="" xmlns:a16="http://schemas.microsoft.com/office/drawing/2014/main" id="{8BA6C7A8-3F25-41B8-AD0A-5BC1CECF946F}"/>
                </a:ext>
              </a:extLst>
            </p:cNvPr>
            <p:cNvCxnSpPr>
              <a:cxnSpLocks/>
              <a:stCxn id="4" idx="3"/>
              <a:endCxn id="7" idx="1"/>
            </p:cNvCxnSpPr>
            <p:nvPr/>
          </p:nvCxnSpPr>
          <p:spPr>
            <a:xfrm>
              <a:off x="3011991" y="3711862"/>
              <a:ext cx="1259528" cy="170438"/>
            </a:xfrm>
            <a:prstGeom prst="bentConnector3">
              <a:avLst>
                <a:gd name="adj1" fmla="val 50000"/>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46">
              <a:extLst>
                <a:ext uri="{FF2B5EF4-FFF2-40B4-BE49-F238E27FC236}">
                  <a16:creationId xmlns="" xmlns:a16="http://schemas.microsoft.com/office/drawing/2014/main" id="{C5F54F0F-8B94-4DAF-8BA7-ADC7905B58B4}"/>
                </a:ext>
              </a:extLst>
            </p:cNvPr>
            <p:cNvCxnSpPr>
              <a:cxnSpLocks/>
              <a:stCxn id="4" idx="3"/>
              <a:endCxn id="8" idx="1"/>
            </p:cNvCxnSpPr>
            <p:nvPr/>
          </p:nvCxnSpPr>
          <p:spPr>
            <a:xfrm>
              <a:off x="3011991" y="3711862"/>
              <a:ext cx="1259528" cy="580710"/>
            </a:xfrm>
            <a:prstGeom prst="bentConnector3">
              <a:avLst>
                <a:gd name="adj1" fmla="val 50000"/>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十字形 15">
              <a:extLst>
                <a:ext uri="{FF2B5EF4-FFF2-40B4-BE49-F238E27FC236}">
                  <a16:creationId xmlns="" xmlns:a16="http://schemas.microsoft.com/office/drawing/2014/main" id="{FE66774F-6725-45FB-9B4E-B13477C545E9}"/>
                </a:ext>
              </a:extLst>
            </p:cNvPr>
            <p:cNvSpPr/>
            <p:nvPr/>
          </p:nvSpPr>
          <p:spPr>
            <a:xfrm>
              <a:off x="1115504" y="2570538"/>
              <a:ext cx="497681" cy="447360"/>
            </a:xfrm>
            <a:prstGeom prst="plus">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600" b="1" dirty="0" err="1">
                <a:solidFill>
                  <a:schemeClr val="bg1"/>
                </a:solidFill>
              </a:endParaRPr>
            </a:p>
          </p:txBody>
        </p:sp>
        <p:sp>
          <p:nvSpPr>
            <p:cNvPr id="17" name="六边形 16">
              <a:extLst>
                <a:ext uri="{FF2B5EF4-FFF2-40B4-BE49-F238E27FC236}">
                  <a16:creationId xmlns="" xmlns:a16="http://schemas.microsoft.com/office/drawing/2014/main" id="{4F715193-6CED-4AD5-B0B9-29BDDF55C24A}"/>
                </a:ext>
              </a:extLst>
            </p:cNvPr>
            <p:cNvSpPr/>
            <p:nvPr/>
          </p:nvSpPr>
          <p:spPr>
            <a:xfrm>
              <a:off x="7511950" y="1252316"/>
              <a:ext cx="1440192" cy="1265994"/>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bg1"/>
                  </a:solidFill>
                  <a:latin typeface="+mn-ea"/>
                </a:rPr>
                <a:t>定位目标</a:t>
              </a:r>
              <a:endParaRPr kumimoji="1" lang="en-US" altLang="zh-CN" sz="1100" b="1" dirty="0">
                <a:solidFill>
                  <a:schemeClr val="bg1"/>
                </a:solidFill>
                <a:latin typeface="+mn-ea"/>
              </a:endParaRPr>
            </a:p>
            <a:p>
              <a:pPr algn="ctr"/>
              <a:r>
                <a:rPr kumimoji="1" lang="zh-CN" altLang="en-US" sz="1100" b="1" dirty="0">
                  <a:solidFill>
                    <a:schemeClr val="bg1"/>
                  </a:solidFill>
                  <a:latin typeface="+mn-ea"/>
                </a:rPr>
                <a:t>用户</a:t>
              </a:r>
            </a:p>
          </p:txBody>
        </p:sp>
        <p:sp>
          <p:nvSpPr>
            <p:cNvPr id="18" name="圆角矩形标注 69">
              <a:extLst>
                <a:ext uri="{FF2B5EF4-FFF2-40B4-BE49-F238E27FC236}">
                  <a16:creationId xmlns="" xmlns:a16="http://schemas.microsoft.com/office/drawing/2014/main" id="{704D0C2F-3793-4002-AA80-BF3945A4A8C9}"/>
                </a:ext>
              </a:extLst>
            </p:cNvPr>
            <p:cNvSpPr/>
            <p:nvPr/>
          </p:nvSpPr>
          <p:spPr>
            <a:xfrm>
              <a:off x="2341294" y="2696193"/>
              <a:ext cx="1518263" cy="252000"/>
            </a:xfrm>
            <a:prstGeom prst="wedgeRoundRectCallout">
              <a:avLst>
                <a:gd name="adj1" fmla="val 76984"/>
                <a:gd name="adj2" fmla="val -109155"/>
                <a:gd name="adj3" fmla="val 16667"/>
              </a:avLst>
            </a:prstGeom>
            <a:noFill/>
            <a:ln w="28575">
              <a:solidFill>
                <a:schemeClr val="accent4">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tx1"/>
                  </a:solidFill>
                  <a:latin typeface="+mn-ea"/>
                </a:rPr>
                <a:t>实时场景定制服务费</a:t>
              </a:r>
            </a:p>
          </p:txBody>
        </p:sp>
        <p:sp>
          <p:nvSpPr>
            <p:cNvPr id="19" name="圆角矩形标注 70">
              <a:extLst>
                <a:ext uri="{FF2B5EF4-FFF2-40B4-BE49-F238E27FC236}">
                  <a16:creationId xmlns="" xmlns:a16="http://schemas.microsoft.com/office/drawing/2014/main" id="{D7AB920A-F211-4569-9C36-65D58BADF653}"/>
                </a:ext>
              </a:extLst>
            </p:cNvPr>
            <p:cNvSpPr/>
            <p:nvPr/>
          </p:nvSpPr>
          <p:spPr>
            <a:xfrm>
              <a:off x="7061890" y="2813247"/>
              <a:ext cx="1496481" cy="370930"/>
            </a:xfrm>
            <a:prstGeom prst="wedgeRoundRectCallout">
              <a:avLst>
                <a:gd name="adj1" fmla="val 40482"/>
                <a:gd name="adj2" fmla="val -124924"/>
                <a:gd name="adj3" fmla="val 16667"/>
              </a:avLst>
            </a:prstGeom>
            <a:no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tx1"/>
                  </a:solidFill>
                  <a:latin typeface="+mn-ea"/>
                </a:rPr>
                <a:t>目标用户数据服务费</a:t>
              </a:r>
            </a:p>
          </p:txBody>
        </p:sp>
        <p:cxnSp>
          <p:nvCxnSpPr>
            <p:cNvPr id="20" name="肘形连接符 103">
              <a:extLst>
                <a:ext uri="{FF2B5EF4-FFF2-40B4-BE49-F238E27FC236}">
                  <a16:creationId xmlns="" xmlns:a16="http://schemas.microsoft.com/office/drawing/2014/main" id="{A4512416-6F04-4053-9143-C36D495E95DA}"/>
                </a:ext>
              </a:extLst>
            </p:cNvPr>
            <p:cNvCxnSpPr>
              <a:stCxn id="9" idx="3"/>
              <a:endCxn id="17" idx="3"/>
            </p:cNvCxnSpPr>
            <p:nvPr/>
          </p:nvCxnSpPr>
          <p:spPr>
            <a:xfrm>
              <a:off x="6017802" y="1321204"/>
              <a:ext cx="1494148" cy="564109"/>
            </a:xfrm>
            <a:prstGeom prst="bentConnector3">
              <a:avLst>
                <a:gd name="adj1" fmla="val 50000"/>
              </a:avLst>
            </a:prstGeom>
            <a:ln w="127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108">
              <a:extLst>
                <a:ext uri="{FF2B5EF4-FFF2-40B4-BE49-F238E27FC236}">
                  <a16:creationId xmlns="" xmlns:a16="http://schemas.microsoft.com/office/drawing/2014/main" id="{C6E40957-407E-40F8-8375-A3C7244811DE}"/>
                </a:ext>
              </a:extLst>
            </p:cNvPr>
            <p:cNvCxnSpPr>
              <a:stCxn id="11" idx="3"/>
              <a:endCxn id="17" idx="3"/>
            </p:cNvCxnSpPr>
            <p:nvPr/>
          </p:nvCxnSpPr>
          <p:spPr>
            <a:xfrm flipV="1">
              <a:off x="6012364" y="1885313"/>
              <a:ext cx="1499586" cy="560594"/>
            </a:xfrm>
            <a:prstGeom prst="bentConnector3">
              <a:avLst>
                <a:gd name="adj1" fmla="val 50000"/>
              </a:avLst>
            </a:prstGeom>
            <a:ln w="127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146">
              <a:extLst>
                <a:ext uri="{FF2B5EF4-FFF2-40B4-BE49-F238E27FC236}">
                  <a16:creationId xmlns="" xmlns:a16="http://schemas.microsoft.com/office/drawing/2014/main" id="{A1CFCA5A-4329-4122-B9BB-460803464CDD}"/>
                </a:ext>
              </a:extLst>
            </p:cNvPr>
            <p:cNvCxnSpPr>
              <a:cxnSpLocks/>
              <a:stCxn id="3" idx="3"/>
              <a:endCxn id="9" idx="1"/>
            </p:cNvCxnSpPr>
            <p:nvPr/>
          </p:nvCxnSpPr>
          <p:spPr>
            <a:xfrm flipV="1">
              <a:off x="3011991" y="1321205"/>
              <a:ext cx="1259528" cy="485712"/>
            </a:xfrm>
            <a:prstGeom prst="bentConnector3">
              <a:avLst/>
            </a:prstGeom>
            <a:ln w="127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148">
              <a:extLst>
                <a:ext uri="{FF2B5EF4-FFF2-40B4-BE49-F238E27FC236}">
                  <a16:creationId xmlns="" xmlns:a16="http://schemas.microsoft.com/office/drawing/2014/main" id="{BC7EDE3F-D7A7-4AA4-BEF1-4977632E99A2}"/>
                </a:ext>
              </a:extLst>
            </p:cNvPr>
            <p:cNvCxnSpPr>
              <a:cxnSpLocks/>
              <a:stCxn id="3" idx="3"/>
              <a:endCxn id="11" idx="1"/>
            </p:cNvCxnSpPr>
            <p:nvPr/>
          </p:nvCxnSpPr>
          <p:spPr>
            <a:xfrm>
              <a:off x="3011991" y="1806917"/>
              <a:ext cx="1259528" cy="638991"/>
            </a:xfrm>
            <a:prstGeom prst="bentConnector3">
              <a:avLst/>
            </a:prstGeom>
            <a:ln w="127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圆角矩形 30">
              <a:extLst>
                <a:ext uri="{FF2B5EF4-FFF2-40B4-BE49-F238E27FC236}">
                  <a16:creationId xmlns="" xmlns:a16="http://schemas.microsoft.com/office/drawing/2014/main" id="{14893AA5-4F38-46C5-886C-F22522A368C3}"/>
                </a:ext>
              </a:extLst>
            </p:cNvPr>
            <p:cNvSpPr/>
            <p:nvPr/>
          </p:nvSpPr>
          <p:spPr>
            <a:xfrm>
              <a:off x="4271518" y="1702485"/>
              <a:ext cx="1740846" cy="37427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dirty="0">
                  <a:solidFill>
                    <a:schemeClr val="bg1"/>
                  </a:solidFill>
                  <a:latin typeface="+mn-ea"/>
                </a:rPr>
                <a:t>个性化标签筛选方式</a:t>
              </a:r>
            </a:p>
          </p:txBody>
        </p:sp>
        <p:cxnSp>
          <p:nvCxnSpPr>
            <p:cNvPr id="25" name="肘形连接符 37">
              <a:extLst>
                <a:ext uri="{FF2B5EF4-FFF2-40B4-BE49-F238E27FC236}">
                  <a16:creationId xmlns="" xmlns:a16="http://schemas.microsoft.com/office/drawing/2014/main" id="{02E64A82-740E-4DEE-99A1-9024B9E8150B}"/>
                </a:ext>
              </a:extLst>
            </p:cNvPr>
            <p:cNvCxnSpPr>
              <a:cxnSpLocks/>
              <a:stCxn id="3" idx="3"/>
              <a:endCxn id="24" idx="1"/>
            </p:cNvCxnSpPr>
            <p:nvPr/>
          </p:nvCxnSpPr>
          <p:spPr>
            <a:xfrm>
              <a:off x="3011991" y="1806917"/>
              <a:ext cx="1259528" cy="82705"/>
            </a:xfrm>
            <a:prstGeom prst="bentConnector3">
              <a:avLst/>
            </a:prstGeom>
            <a:ln w="127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44">
              <a:extLst>
                <a:ext uri="{FF2B5EF4-FFF2-40B4-BE49-F238E27FC236}">
                  <a16:creationId xmlns="" xmlns:a16="http://schemas.microsoft.com/office/drawing/2014/main" id="{B809EBFF-880D-40D3-A090-C7098DBB1CD1}"/>
                </a:ext>
              </a:extLst>
            </p:cNvPr>
            <p:cNvCxnSpPr>
              <a:stCxn id="24" idx="3"/>
              <a:endCxn id="17" idx="3"/>
            </p:cNvCxnSpPr>
            <p:nvPr/>
          </p:nvCxnSpPr>
          <p:spPr>
            <a:xfrm flipV="1">
              <a:off x="6012364" y="1885313"/>
              <a:ext cx="1499586" cy="4308"/>
            </a:xfrm>
            <a:prstGeom prst="bentConnector3">
              <a:avLst>
                <a:gd name="adj1" fmla="val 50000"/>
              </a:avLst>
            </a:prstGeom>
            <a:ln w="127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7">
              <a:extLst>
                <a:ext uri="{FF2B5EF4-FFF2-40B4-BE49-F238E27FC236}">
                  <a16:creationId xmlns="" xmlns:a16="http://schemas.microsoft.com/office/drawing/2014/main" id="{3819E242-E24D-4ABE-BDBC-DAABE39F6836}"/>
                </a:ext>
              </a:extLst>
            </p:cNvPr>
            <p:cNvCxnSpPr>
              <a:stCxn id="17" idx="0"/>
              <a:endCxn id="28" idx="0"/>
            </p:cNvCxnSpPr>
            <p:nvPr/>
          </p:nvCxnSpPr>
          <p:spPr>
            <a:xfrm>
              <a:off x="8952142" y="1885313"/>
              <a:ext cx="242562" cy="1579051"/>
            </a:xfrm>
            <a:prstGeom prst="bentConnector2">
              <a:avLst/>
            </a:prstGeom>
            <a:ln w="12700">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圆角矩形 32">
              <a:extLst>
                <a:ext uri="{FF2B5EF4-FFF2-40B4-BE49-F238E27FC236}">
                  <a16:creationId xmlns="" xmlns:a16="http://schemas.microsoft.com/office/drawing/2014/main" id="{9501DC93-DBAD-46AC-9032-D4D8CECBB594}"/>
                </a:ext>
              </a:extLst>
            </p:cNvPr>
            <p:cNvSpPr/>
            <p:nvPr/>
          </p:nvSpPr>
          <p:spPr>
            <a:xfrm>
              <a:off x="8735782" y="3464364"/>
              <a:ext cx="917844" cy="28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zh-CN" altLang="en-US" sz="1100" b="1">
                  <a:solidFill>
                    <a:schemeClr val="bg1"/>
                  </a:solidFill>
                  <a:latin typeface="+mn-ea"/>
                </a:rPr>
                <a:t>触达通信</a:t>
              </a:r>
              <a:endParaRPr kumimoji="1" lang="zh-CN" altLang="en-US" sz="1100" b="1" dirty="0">
                <a:solidFill>
                  <a:schemeClr val="bg1"/>
                </a:solidFill>
                <a:latin typeface="+mn-ea"/>
              </a:endParaRPr>
            </a:p>
          </p:txBody>
        </p:sp>
      </p:grpSp>
      <p:sp>
        <p:nvSpPr>
          <p:cNvPr id="29" name="矩形 28">
            <a:extLst>
              <a:ext uri="{FF2B5EF4-FFF2-40B4-BE49-F238E27FC236}">
                <a16:creationId xmlns="" xmlns:a16="http://schemas.microsoft.com/office/drawing/2014/main" id="{185AA891-5B1D-4606-9BBE-862C9B6C83C7}"/>
              </a:ext>
            </a:extLst>
          </p:cNvPr>
          <p:cNvSpPr/>
          <p:nvPr/>
        </p:nvSpPr>
        <p:spPr>
          <a:xfrm>
            <a:off x="0" y="939713"/>
            <a:ext cx="11850290" cy="646331"/>
          </a:xfrm>
          <a:prstGeom prst="rect">
            <a:avLst/>
          </a:prstGeom>
        </p:spPr>
        <p:txBody>
          <a:bodyPr wrap="square">
            <a:spAutoFit/>
          </a:bodyPr>
          <a:lstStyle/>
          <a:p>
            <a:pPr>
              <a:buClr>
                <a:srgbClr val="C00000"/>
              </a:buClr>
              <a:buSzPct val="75000"/>
            </a:pPr>
            <a:r>
              <a:rPr lang="zh-CN" altLang="en-US" b="1" kern="100" dirty="0">
                <a:solidFill>
                  <a:srgbClr val="C00000"/>
                </a:solidFill>
                <a:latin typeface="+mn-ea"/>
                <a:cs typeface="Times New Roman" charset="0"/>
              </a:rPr>
              <a:t>数达营销产品收费构成</a:t>
            </a:r>
            <a:r>
              <a:rPr lang="en-US" altLang="zh-CN" b="1" kern="100" dirty="0">
                <a:latin typeface="+mn-ea"/>
                <a:cs typeface="Times New Roman" charset="0"/>
              </a:rPr>
              <a:t>=</a:t>
            </a:r>
            <a:r>
              <a:rPr lang="zh-CN" altLang="en-US" b="1" kern="100" dirty="0">
                <a:latin typeface="+mn-ea"/>
                <a:cs typeface="Times New Roman" charset="0"/>
              </a:rPr>
              <a:t>个性化标签定制服务费与实时场景定制服务费（若有）</a:t>
            </a:r>
            <a:r>
              <a:rPr lang="en-US" altLang="zh-CN" b="1" kern="100" dirty="0">
                <a:latin typeface="+mn-ea"/>
                <a:cs typeface="Times New Roman" charset="0"/>
              </a:rPr>
              <a:t>+</a:t>
            </a:r>
            <a:r>
              <a:rPr lang="zh-CN" altLang="en-US" b="1" kern="100" dirty="0">
                <a:solidFill>
                  <a:srgbClr val="C00000"/>
                </a:solidFill>
                <a:latin typeface="+mn-ea"/>
                <a:cs typeface="Times New Roman" charset="0"/>
              </a:rPr>
              <a:t>目标用户数据服务费</a:t>
            </a:r>
            <a:r>
              <a:rPr lang="en-US" altLang="zh-CN" b="1" kern="100" dirty="0">
                <a:latin typeface="+mn-ea"/>
                <a:cs typeface="Times New Roman" charset="0"/>
              </a:rPr>
              <a:t>+</a:t>
            </a:r>
            <a:r>
              <a:rPr lang="zh-CN" altLang="en-US" b="1" kern="100" dirty="0">
                <a:solidFill>
                  <a:srgbClr val="C00000"/>
                </a:solidFill>
                <a:latin typeface="+mn-ea"/>
                <a:cs typeface="Times New Roman" charset="0"/>
              </a:rPr>
              <a:t>目标用户</a:t>
            </a:r>
            <a:r>
              <a:rPr kumimoji="1" lang="zh-CN" altLang="en-US" b="1" dirty="0">
                <a:solidFill>
                  <a:srgbClr val="C00000"/>
                </a:solidFill>
              </a:rPr>
              <a:t>触达通信费</a:t>
            </a:r>
            <a:endParaRPr lang="en-US" altLang="zh-CN" b="1" kern="100" dirty="0">
              <a:solidFill>
                <a:srgbClr val="C00000"/>
              </a:solidFill>
              <a:latin typeface="+mn-ea"/>
              <a:cs typeface="Times New Roman" charset="0"/>
            </a:endParaRPr>
          </a:p>
        </p:txBody>
      </p:sp>
      <p:grpSp>
        <p:nvGrpSpPr>
          <p:cNvPr id="30" name="组合 29">
            <a:extLst>
              <a:ext uri="{FF2B5EF4-FFF2-40B4-BE49-F238E27FC236}">
                <a16:creationId xmlns="" xmlns:a16="http://schemas.microsoft.com/office/drawing/2014/main" id="{2E9203F8-946B-4260-BCC8-D739A001CD64}"/>
              </a:ext>
            </a:extLst>
          </p:cNvPr>
          <p:cNvGrpSpPr/>
          <p:nvPr/>
        </p:nvGrpSpPr>
        <p:grpSpPr>
          <a:xfrm>
            <a:off x="6309533" y="4897648"/>
            <a:ext cx="4724931" cy="1477328"/>
            <a:chOff x="6861651" y="4541290"/>
            <a:chExt cx="4724931" cy="1477328"/>
          </a:xfrm>
        </p:grpSpPr>
        <p:pic>
          <p:nvPicPr>
            <p:cNvPr id="31" name="图片 30">
              <a:extLst>
                <a:ext uri="{FF2B5EF4-FFF2-40B4-BE49-F238E27FC236}">
                  <a16:creationId xmlns="" xmlns:a16="http://schemas.microsoft.com/office/drawing/2014/main" id="{BCEEBC82-5312-4B29-8D50-DA3282EFC1D7}"/>
                </a:ext>
              </a:extLst>
            </p:cNvPr>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xmlns="" val="0"/>
                </a:ext>
              </a:extLst>
            </a:blip>
            <a:stretch>
              <a:fillRect/>
            </a:stretch>
          </p:blipFill>
          <p:spPr>
            <a:xfrm>
              <a:off x="6861651" y="4558236"/>
              <a:ext cx="499896" cy="404616"/>
            </a:xfrm>
            <a:prstGeom prst="rect">
              <a:avLst/>
            </a:prstGeom>
          </p:spPr>
        </p:pic>
        <p:sp>
          <p:nvSpPr>
            <p:cNvPr id="32" name="文本框 31">
              <a:extLst>
                <a:ext uri="{FF2B5EF4-FFF2-40B4-BE49-F238E27FC236}">
                  <a16:creationId xmlns="" xmlns:a16="http://schemas.microsoft.com/office/drawing/2014/main" id="{71C61C72-A5C1-4837-809F-11D7D073C787}"/>
                </a:ext>
              </a:extLst>
            </p:cNvPr>
            <p:cNvSpPr txBox="1"/>
            <p:nvPr/>
          </p:nvSpPr>
          <p:spPr>
            <a:xfrm>
              <a:off x="7235258" y="4541290"/>
              <a:ext cx="4351324" cy="1477328"/>
            </a:xfrm>
            <a:prstGeom prst="rect">
              <a:avLst/>
            </a:prstGeom>
            <a:noFill/>
          </p:spPr>
          <p:txBody>
            <a:bodyPr wrap="square" rtlCol="0">
              <a:spAutoFit/>
            </a:bodyPr>
            <a:lstStyle/>
            <a:p>
              <a:pPr>
                <a:lnSpc>
                  <a:spcPct val="150000"/>
                </a:lnSpc>
              </a:pPr>
              <a:r>
                <a:rPr kumimoji="1" lang="zh-CN" altLang="en-US" sz="1200" dirty="0">
                  <a:latin typeface="+mn-ea"/>
                </a:rPr>
                <a:t>客户用</a:t>
              </a:r>
              <a:r>
                <a:rPr kumimoji="1" lang="zh-CN" altLang="en-US" sz="1200" b="1" i="1" dirty="0">
                  <a:solidFill>
                    <a:srgbClr val="C00000"/>
                  </a:solidFill>
                  <a:latin typeface="+mn-ea"/>
                </a:rPr>
                <a:t>标准标签</a:t>
              </a:r>
              <a:r>
                <a:rPr kumimoji="1" lang="zh-CN" altLang="en-US" sz="1200" dirty="0">
                  <a:latin typeface="+mn-ea"/>
                </a:rPr>
                <a:t>筛选出</a:t>
              </a:r>
              <a:r>
                <a:rPr kumimoji="1" lang="en-US" altLang="zh-CN" sz="1200" b="1" i="1" dirty="0">
                  <a:solidFill>
                    <a:srgbClr val="C00000"/>
                  </a:solidFill>
                  <a:latin typeface="+mn-ea"/>
                </a:rPr>
                <a:t>1</a:t>
              </a:r>
              <a:r>
                <a:rPr kumimoji="1" lang="zh-CN" altLang="en-US" sz="1200" b="1" i="1" dirty="0">
                  <a:solidFill>
                    <a:srgbClr val="C00000"/>
                  </a:solidFill>
                  <a:latin typeface="+mn-ea"/>
                </a:rPr>
                <a:t>万个</a:t>
              </a:r>
              <a:r>
                <a:rPr kumimoji="1" lang="zh-CN" altLang="en-US" sz="1200" dirty="0">
                  <a:latin typeface="+mn-ea"/>
                </a:rPr>
                <a:t>用户号码推送营销；</a:t>
              </a:r>
              <a:endParaRPr kumimoji="1" lang="en-US" altLang="zh-CN" sz="1200" dirty="0">
                <a:latin typeface="+mn-ea"/>
              </a:endParaRPr>
            </a:p>
            <a:p>
              <a:pPr marL="342900" indent="-342900">
                <a:lnSpc>
                  <a:spcPct val="150000"/>
                </a:lnSpc>
                <a:buFont typeface="+mj-lt"/>
                <a:buAutoNum type="arabicPeriod"/>
              </a:pPr>
              <a:r>
                <a:rPr lang="zh-CN" altLang="en-US" sz="1200" dirty="0"/>
                <a:t>目标用户数据服务费</a:t>
              </a:r>
              <a:r>
                <a:rPr lang="en-US" altLang="zh-CN" sz="1200" kern="100" dirty="0">
                  <a:latin typeface="+mn-ea"/>
                  <a:cs typeface="Times New Roman" charset="0"/>
                </a:rPr>
                <a:t>=4</a:t>
              </a:r>
              <a:r>
                <a:rPr lang="zh-CN" altLang="en-US" sz="1200" kern="100" dirty="0">
                  <a:latin typeface="+mn-ea"/>
                  <a:cs typeface="Times New Roman" charset="0"/>
                </a:rPr>
                <a:t>*</a:t>
              </a:r>
              <a:r>
                <a:rPr lang="en-US" altLang="zh-CN" sz="1200" kern="100" dirty="0">
                  <a:latin typeface="+mn-ea"/>
                  <a:cs typeface="Times New Roman" charset="0"/>
                </a:rPr>
                <a:t>10000=4</a:t>
              </a:r>
              <a:r>
                <a:rPr lang="zh-CN" altLang="en-US" sz="1200" kern="100" dirty="0">
                  <a:latin typeface="+mn-ea"/>
                  <a:cs typeface="Times New Roman" charset="0"/>
                </a:rPr>
                <a:t>万元</a:t>
              </a:r>
              <a:endParaRPr lang="en-US" altLang="zh-CN" sz="1200" kern="100" dirty="0">
                <a:latin typeface="+mn-ea"/>
                <a:cs typeface="Times New Roman" charset="0"/>
              </a:endParaRPr>
            </a:p>
            <a:p>
              <a:pPr marL="342900" indent="-342900">
                <a:lnSpc>
                  <a:spcPct val="150000"/>
                </a:lnSpc>
                <a:buFont typeface="+mj-lt"/>
                <a:buAutoNum type="arabicPeriod" startAt="2"/>
              </a:pPr>
              <a:r>
                <a:rPr lang="zh-CN" altLang="en-US" sz="1200" kern="100" dirty="0">
                  <a:latin typeface="+mn-ea"/>
                  <a:cs typeface="Times New Roman" charset="0"/>
                </a:rPr>
                <a:t>目标用户触达通信费：</a:t>
              </a:r>
              <a:endParaRPr lang="en-US" altLang="zh-CN" sz="1200" kern="100" dirty="0">
                <a:latin typeface="+mn-ea"/>
                <a:cs typeface="Times New Roman" charset="0"/>
              </a:endParaRPr>
            </a:p>
            <a:p>
              <a:pPr>
                <a:lnSpc>
                  <a:spcPct val="150000"/>
                </a:lnSpc>
              </a:pPr>
              <a:r>
                <a:rPr lang="en-US" altLang="zh-CN" sz="1200" kern="100" dirty="0">
                  <a:latin typeface="+mn-ea"/>
                  <a:cs typeface="Times New Roman" charset="0"/>
                </a:rPr>
                <a:t>        </a:t>
              </a:r>
              <a:r>
                <a:rPr lang="zh-CN" altLang="en-US" sz="1200" kern="100" dirty="0">
                  <a:latin typeface="+mn-ea"/>
                  <a:cs typeface="Times New Roman" charset="0"/>
                </a:rPr>
                <a:t>短信费</a:t>
              </a:r>
              <a:r>
                <a:rPr lang="en-US" altLang="zh-CN" sz="1200" kern="100" dirty="0">
                  <a:latin typeface="+mn-ea"/>
                  <a:cs typeface="Times New Roman" charset="0"/>
                </a:rPr>
                <a:t>0.1</a:t>
              </a:r>
              <a:r>
                <a:rPr lang="zh-CN" altLang="en-US" sz="1200" kern="100" dirty="0">
                  <a:latin typeface="+mn-ea"/>
                  <a:cs typeface="Times New Roman" charset="0"/>
                </a:rPr>
                <a:t>元</a:t>
              </a:r>
              <a:r>
                <a:rPr lang="en-US" altLang="zh-CN" sz="1200" kern="100" dirty="0">
                  <a:latin typeface="+mn-ea"/>
                  <a:cs typeface="Times New Roman" charset="0"/>
                </a:rPr>
                <a:t>/</a:t>
              </a:r>
              <a:r>
                <a:rPr lang="zh-CN" altLang="en-US" sz="1200" kern="100" dirty="0">
                  <a:latin typeface="+mn-ea"/>
                  <a:cs typeface="Times New Roman" charset="0"/>
                </a:rPr>
                <a:t>条； </a:t>
              </a:r>
            </a:p>
            <a:p>
              <a:pPr>
                <a:lnSpc>
                  <a:spcPct val="150000"/>
                </a:lnSpc>
              </a:pPr>
              <a:r>
                <a:rPr lang="zh-CN" altLang="en-US" sz="1200" kern="100" dirty="0">
                  <a:latin typeface="+mn-ea"/>
                  <a:cs typeface="Times New Roman" charset="0"/>
                </a:rPr>
                <a:t>        虚拟坐席使用费用</a:t>
              </a:r>
              <a:r>
                <a:rPr lang="en-US" altLang="zh-CN" sz="1200" kern="100" dirty="0">
                  <a:latin typeface="+mn-ea"/>
                  <a:cs typeface="Times New Roman" charset="0"/>
                </a:rPr>
                <a:t>420/</a:t>
              </a:r>
              <a:r>
                <a:rPr lang="zh-CN" altLang="en-US" sz="1200" kern="100" dirty="0">
                  <a:latin typeface="+mn-ea"/>
                  <a:cs typeface="Times New Roman" charset="0"/>
                </a:rPr>
                <a:t>月</a:t>
              </a:r>
              <a:r>
                <a:rPr lang="en-US" altLang="zh-CN" sz="1200" kern="100" dirty="0">
                  <a:latin typeface="+mn-ea"/>
                  <a:cs typeface="Times New Roman" charset="0"/>
                </a:rPr>
                <a:t>/</a:t>
              </a:r>
              <a:r>
                <a:rPr lang="zh-CN" altLang="en-US" sz="1200" kern="100" dirty="0">
                  <a:latin typeface="+mn-ea"/>
                  <a:cs typeface="Times New Roman" charset="0"/>
                </a:rPr>
                <a:t>个，语音通话时间</a:t>
              </a:r>
              <a:r>
                <a:rPr lang="en-US" altLang="zh-CN" sz="1200" kern="100" dirty="0">
                  <a:latin typeface="+mn-ea"/>
                  <a:cs typeface="Times New Roman" charset="0"/>
                </a:rPr>
                <a:t>0.15/</a:t>
              </a:r>
              <a:r>
                <a:rPr lang="zh-CN" altLang="en-US" sz="1200" kern="100" dirty="0">
                  <a:latin typeface="+mn-ea"/>
                  <a:cs typeface="Times New Roman" charset="0"/>
                </a:rPr>
                <a:t>分钟。</a:t>
              </a:r>
            </a:p>
          </p:txBody>
        </p:sp>
      </p:grpSp>
      <p:graphicFrame>
        <p:nvGraphicFramePr>
          <p:cNvPr id="33" name="表格 32">
            <a:extLst>
              <a:ext uri="{FF2B5EF4-FFF2-40B4-BE49-F238E27FC236}">
                <a16:creationId xmlns="" xmlns:a16="http://schemas.microsoft.com/office/drawing/2014/main" id="{98038C51-054A-4983-8409-036AF15B9166}"/>
              </a:ext>
            </a:extLst>
          </p:cNvPr>
          <p:cNvGraphicFramePr>
            <a:graphicFrameLocks noGrp="1"/>
          </p:cNvGraphicFramePr>
          <p:nvPr>
            <p:extLst>
              <p:ext uri="{D42A27DB-BD31-4B8C-83A1-F6EECF244321}">
                <p14:modId xmlns:p14="http://schemas.microsoft.com/office/powerpoint/2010/main" xmlns="" val="1952533735"/>
              </p:ext>
            </p:extLst>
          </p:nvPr>
        </p:nvGraphicFramePr>
        <p:xfrm>
          <a:off x="967660" y="4876247"/>
          <a:ext cx="5142519" cy="1382082"/>
        </p:xfrm>
        <a:graphic>
          <a:graphicData uri="http://schemas.openxmlformats.org/drawingml/2006/table">
            <a:tbl>
              <a:tblPr firstRow="1" firstCol="1" bandRow="1">
                <a:tableStyleId>{5C22544A-7EE6-4342-B048-85BDC9FD1C3A}</a:tableStyleId>
              </a:tblPr>
              <a:tblGrid>
                <a:gridCol w="2736304">
                  <a:extLst>
                    <a:ext uri="{9D8B030D-6E8A-4147-A177-3AD203B41FA5}">
                      <a16:colId xmlns="" xmlns:a16="http://schemas.microsoft.com/office/drawing/2014/main" val="382661176"/>
                    </a:ext>
                  </a:extLst>
                </a:gridCol>
                <a:gridCol w="2406215">
                  <a:extLst>
                    <a:ext uri="{9D8B030D-6E8A-4147-A177-3AD203B41FA5}">
                      <a16:colId xmlns="" xmlns:a16="http://schemas.microsoft.com/office/drawing/2014/main" val="3584793616"/>
                    </a:ext>
                  </a:extLst>
                </a:gridCol>
              </a:tblGrid>
              <a:tr h="263666">
                <a:tc>
                  <a:txBody>
                    <a:bodyPr/>
                    <a:lstStyle/>
                    <a:p>
                      <a:pPr indent="269240" algn="ctr">
                        <a:lnSpc>
                          <a:spcPct val="150000"/>
                        </a:lnSpc>
                        <a:spcAft>
                          <a:spcPts val="0"/>
                        </a:spcAft>
                        <a:tabLst>
                          <a:tab pos="540385" algn="l"/>
                        </a:tabLst>
                      </a:pPr>
                      <a:r>
                        <a:rPr lang="zh-CN" altLang="en-US" sz="1050" kern="100" dirty="0">
                          <a:effectLst/>
                          <a:latin typeface="Calibri" charset="0"/>
                          <a:ea typeface="宋体" charset="-122"/>
                          <a:cs typeface="Times New Roman" charset="0"/>
                        </a:rPr>
                        <a:t>标签类型</a:t>
                      </a:r>
                      <a:endParaRPr lang="zh-CN" sz="1050" kern="100" dirty="0">
                        <a:effectLst/>
                        <a:latin typeface="Calibri" charset="0"/>
                        <a:ea typeface="宋体" charset="-122"/>
                        <a:cs typeface="Times New Roman"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indent="269240" algn="ctr">
                        <a:lnSpc>
                          <a:spcPct val="150000"/>
                        </a:lnSpc>
                        <a:spcAft>
                          <a:spcPts val="0"/>
                        </a:spcAft>
                        <a:tabLst>
                          <a:tab pos="540385" algn="l"/>
                        </a:tabLst>
                      </a:pPr>
                      <a:r>
                        <a:rPr lang="zh-CN" altLang="en-US" sz="1050" dirty="0"/>
                        <a:t>目标用户数据服务费单价（元</a:t>
                      </a:r>
                      <a:r>
                        <a:rPr lang="en-US" altLang="zh-CN" sz="1050" dirty="0"/>
                        <a:t>/</a:t>
                      </a:r>
                      <a:r>
                        <a:rPr lang="zh-CN" altLang="en-US" sz="1050" dirty="0"/>
                        <a:t>户）</a:t>
                      </a:r>
                      <a:endParaRPr lang="zh-CN" sz="1050" kern="100" dirty="0">
                        <a:effectLst/>
                        <a:latin typeface="Calibri" charset="0"/>
                        <a:ea typeface="宋体" charset="-122"/>
                        <a:cs typeface="Times New Roman"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 xmlns:a16="http://schemas.microsoft.com/office/drawing/2014/main" val="2734058951"/>
                  </a:ext>
                </a:extLst>
              </a:tr>
              <a:tr h="637316">
                <a:tc>
                  <a:txBody>
                    <a:bodyPr/>
                    <a:lstStyle/>
                    <a:p>
                      <a:pPr indent="0" algn="ctr">
                        <a:lnSpc>
                          <a:spcPct val="150000"/>
                        </a:lnSpc>
                        <a:spcAft>
                          <a:spcPts val="0"/>
                        </a:spcAft>
                        <a:tabLst>
                          <a:tab pos="540385" algn="l"/>
                        </a:tabLst>
                      </a:pPr>
                      <a:r>
                        <a:rPr lang="zh-CN" altLang="en-US" sz="1050" b="0" kern="100" dirty="0">
                          <a:solidFill>
                            <a:schemeClr val="tx1">
                              <a:lumMod val="95000"/>
                              <a:lumOff val="5000"/>
                            </a:schemeClr>
                          </a:solidFill>
                          <a:effectLst/>
                          <a:latin typeface="+mn-ea"/>
                          <a:ea typeface="+mn-ea"/>
                          <a:cs typeface="Times New Roman" charset="0"/>
                        </a:rPr>
                        <a:t>普通标签</a:t>
                      </a:r>
                      <a:endParaRPr lang="en-US" altLang="zh-CN" sz="1050" b="0" kern="100" dirty="0">
                        <a:solidFill>
                          <a:schemeClr val="tx1">
                            <a:lumMod val="95000"/>
                            <a:lumOff val="5000"/>
                          </a:schemeClr>
                        </a:solidFill>
                        <a:effectLst/>
                        <a:latin typeface="+mn-ea"/>
                        <a:ea typeface="+mn-ea"/>
                        <a:cs typeface="Times New Roman" charset="0"/>
                      </a:endParaRPr>
                    </a:p>
                    <a:p>
                      <a:pPr indent="0" algn="ctr">
                        <a:lnSpc>
                          <a:spcPct val="150000"/>
                        </a:lnSpc>
                        <a:spcAft>
                          <a:spcPts val="0"/>
                        </a:spcAft>
                        <a:tabLst>
                          <a:tab pos="540385" algn="l"/>
                        </a:tabLst>
                      </a:pPr>
                      <a:r>
                        <a:rPr lang="zh-CN" altLang="en-US" sz="1050" b="0" kern="100" dirty="0">
                          <a:solidFill>
                            <a:schemeClr val="tx1">
                              <a:lumMod val="95000"/>
                              <a:lumOff val="5000"/>
                            </a:schemeClr>
                          </a:solidFill>
                          <a:effectLst/>
                          <a:latin typeface="+mn-ea"/>
                          <a:ea typeface="+mn-ea"/>
                          <a:cs typeface="Times New Roman" charset="0"/>
                        </a:rPr>
                        <a:t>（包括标准标签、个性化标签</a:t>
                      </a:r>
                      <a:endParaRPr lang="en-US" altLang="zh-CN" sz="1050" b="0" kern="100" dirty="0">
                        <a:solidFill>
                          <a:schemeClr val="tx1">
                            <a:lumMod val="95000"/>
                            <a:lumOff val="5000"/>
                          </a:schemeClr>
                        </a:solidFill>
                        <a:effectLst/>
                        <a:latin typeface="+mn-ea"/>
                        <a:ea typeface="+mn-ea"/>
                        <a:cs typeface="Times New Roman" charset="0"/>
                      </a:endParaRPr>
                    </a:p>
                    <a:p>
                      <a:pPr indent="0" algn="ctr">
                        <a:lnSpc>
                          <a:spcPct val="150000"/>
                        </a:lnSpc>
                        <a:spcAft>
                          <a:spcPts val="0"/>
                        </a:spcAft>
                        <a:tabLst>
                          <a:tab pos="540385" algn="l"/>
                        </a:tabLst>
                      </a:pPr>
                      <a:r>
                        <a:rPr lang="zh-CN" altLang="en-US" sz="1050" b="0" kern="100" dirty="0">
                          <a:solidFill>
                            <a:schemeClr val="tx1">
                              <a:lumMod val="95000"/>
                              <a:lumOff val="5000"/>
                            </a:schemeClr>
                          </a:solidFill>
                          <a:effectLst/>
                          <a:latin typeface="+mn-ea"/>
                          <a:ea typeface="+mn-ea"/>
                          <a:cs typeface="Times New Roman" charset="0"/>
                        </a:rPr>
                        <a:t>和场景定制标签）</a:t>
                      </a:r>
                      <a:endParaRPr lang="zh-CN" altLang="zh-CN" sz="1050" b="0" kern="100" dirty="0">
                        <a:solidFill>
                          <a:schemeClr val="tx1">
                            <a:lumMod val="95000"/>
                            <a:lumOff val="5000"/>
                          </a:schemeClr>
                        </a:solidFill>
                        <a:effectLst/>
                        <a:latin typeface="+mn-ea"/>
                        <a:ea typeface="+mn-ea"/>
                        <a:cs typeface="Times New Roman"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9240" algn="ctr">
                        <a:lnSpc>
                          <a:spcPct val="150000"/>
                        </a:lnSpc>
                        <a:spcAft>
                          <a:spcPts val="0"/>
                        </a:spcAft>
                        <a:tabLst>
                          <a:tab pos="540385" algn="l"/>
                        </a:tabLst>
                      </a:pPr>
                      <a:r>
                        <a:rPr lang="en-US" altLang="zh-CN" sz="1050" b="0" kern="100" dirty="0">
                          <a:solidFill>
                            <a:schemeClr val="tx1">
                              <a:lumMod val="95000"/>
                              <a:lumOff val="5000"/>
                            </a:schemeClr>
                          </a:solidFill>
                          <a:effectLst/>
                          <a:latin typeface="+mn-ea"/>
                          <a:ea typeface="+mn-ea"/>
                          <a:cs typeface="Times New Roman" charset="0"/>
                        </a:rPr>
                        <a:t>4</a:t>
                      </a:r>
                      <a:endParaRPr lang="zh-CN" sz="1050" b="0" kern="100" dirty="0">
                        <a:solidFill>
                          <a:schemeClr val="tx1">
                            <a:lumMod val="95000"/>
                            <a:lumOff val="5000"/>
                          </a:schemeClr>
                        </a:solidFill>
                        <a:effectLst/>
                        <a:latin typeface="+mn-ea"/>
                        <a:ea typeface="+mn-ea"/>
                        <a:cs typeface="Times New Roman"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98326">
                <a:tc>
                  <a:txBody>
                    <a:bodyPr/>
                    <a:lstStyle/>
                    <a:p>
                      <a:pPr indent="0" algn="ctr">
                        <a:lnSpc>
                          <a:spcPct val="150000"/>
                        </a:lnSpc>
                        <a:spcAft>
                          <a:spcPts val="0"/>
                        </a:spcAft>
                        <a:tabLst>
                          <a:tab pos="540385" algn="l"/>
                        </a:tabLst>
                      </a:pPr>
                      <a:r>
                        <a:rPr lang="zh-CN" altLang="en-US" sz="1050" b="0" kern="100" dirty="0">
                          <a:solidFill>
                            <a:schemeClr val="tx1">
                              <a:lumMod val="95000"/>
                              <a:lumOff val="5000"/>
                            </a:schemeClr>
                          </a:solidFill>
                          <a:effectLst/>
                          <a:latin typeface="+mn-ea"/>
                          <a:ea typeface="+mn-ea"/>
                        </a:rPr>
                        <a:t>身份证标签（失联修复场景）</a:t>
                      </a:r>
                      <a:endParaRPr lang="zh-CN" sz="1050" b="0" kern="100" dirty="0">
                        <a:solidFill>
                          <a:schemeClr val="tx1">
                            <a:lumMod val="95000"/>
                            <a:lumOff val="5000"/>
                          </a:schemeClr>
                        </a:solidFill>
                        <a:effectLst/>
                        <a:latin typeface="+mn-ea"/>
                        <a:ea typeface="+mn-ea"/>
                        <a:cs typeface="Times New Roman"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269240" algn="ctr">
                        <a:lnSpc>
                          <a:spcPct val="150000"/>
                        </a:lnSpc>
                        <a:spcAft>
                          <a:spcPts val="0"/>
                        </a:spcAft>
                        <a:tabLst>
                          <a:tab pos="540385" algn="l"/>
                        </a:tabLst>
                      </a:pPr>
                      <a:r>
                        <a:rPr lang="en-US" altLang="zh-CN" sz="1050" b="0" kern="100" dirty="0">
                          <a:solidFill>
                            <a:schemeClr val="tx1">
                              <a:lumMod val="95000"/>
                              <a:lumOff val="5000"/>
                            </a:schemeClr>
                          </a:solidFill>
                          <a:effectLst/>
                          <a:latin typeface="+mn-ea"/>
                          <a:ea typeface="+mn-ea"/>
                          <a:cs typeface="+mn-cs"/>
                        </a:rPr>
                        <a:t>10</a:t>
                      </a:r>
                      <a:endParaRPr lang="zh-CN" sz="1050" b="0" kern="100" dirty="0">
                        <a:solidFill>
                          <a:schemeClr val="tx1">
                            <a:lumMod val="95000"/>
                            <a:lumOff val="5000"/>
                          </a:schemeClr>
                        </a:solidFill>
                        <a:effectLst/>
                        <a:latin typeface="+mn-ea"/>
                        <a:ea typeface="+mn-ea"/>
                        <a:cs typeface="Times New Roman"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18876139"/>
                  </a:ext>
                </a:extLst>
              </a:tr>
            </a:tbl>
          </a:graphicData>
        </a:graphic>
      </p:graphicFrame>
      <p:sp>
        <p:nvSpPr>
          <p:cNvPr id="34" name="矩形 33">
            <a:extLst>
              <a:ext uri="{FF2B5EF4-FFF2-40B4-BE49-F238E27FC236}">
                <a16:creationId xmlns="" xmlns:a16="http://schemas.microsoft.com/office/drawing/2014/main" id="{B5AFF07D-51E4-4F40-A956-030276200906}"/>
              </a:ext>
            </a:extLst>
          </p:cNvPr>
          <p:cNvSpPr/>
          <p:nvPr/>
        </p:nvSpPr>
        <p:spPr>
          <a:xfrm>
            <a:off x="6233666" y="6381328"/>
            <a:ext cx="4386137" cy="246221"/>
          </a:xfrm>
          <a:prstGeom prst="rect">
            <a:avLst/>
          </a:prstGeom>
        </p:spPr>
        <p:txBody>
          <a:bodyPr wrap="none">
            <a:spAutoFit/>
          </a:bodyPr>
          <a:lstStyle/>
          <a:p>
            <a:r>
              <a:rPr lang="zh-CN" altLang="en-US" sz="1000" dirty="0"/>
              <a:t>若需低于标准价销售，需上报审批，其中数达营销底价</a:t>
            </a:r>
            <a:r>
              <a:rPr lang="en-US" altLang="zh-CN" sz="1000" dirty="0"/>
              <a:t>2</a:t>
            </a:r>
            <a:r>
              <a:rPr lang="zh-CN" altLang="en-US" sz="1000" dirty="0"/>
              <a:t>元，失联修复</a:t>
            </a:r>
            <a:r>
              <a:rPr lang="en-US" altLang="zh-CN" sz="1000" dirty="0"/>
              <a:t>10</a:t>
            </a:r>
            <a:r>
              <a:rPr lang="zh-CN" altLang="en-US" sz="1000" dirty="0"/>
              <a:t>元</a:t>
            </a:r>
          </a:p>
        </p:txBody>
      </p:sp>
      <p:sp>
        <p:nvSpPr>
          <p:cNvPr id="42" name="矩形 41">
            <a:extLst>
              <a:ext uri="{FF2B5EF4-FFF2-40B4-BE49-F238E27FC236}">
                <a16:creationId xmlns="" xmlns:a16="http://schemas.microsoft.com/office/drawing/2014/main" id="{C9CA7CCE-0DF2-4886-8401-4452D115E424}"/>
              </a:ext>
            </a:extLst>
          </p:cNvPr>
          <p:cNvSpPr/>
          <p:nvPr/>
        </p:nvSpPr>
        <p:spPr>
          <a:xfrm>
            <a:off x="407368" y="301187"/>
            <a:ext cx="3168352" cy="5386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p>
            <a:pPr>
              <a:lnSpc>
                <a:spcPct val="125000"/>
              </a:lnSpc>
            </a:pPr>
            <a:r>
              <a:rPr lang="zh-CN" altLang="en-US" sz="2800" b="1" dirty="0">
                <a:solidFill>
                  <a:prstClr val="black"/>
                </a:solidFill>
                <a:latin typeface="Microsoft YaHei"/>
                <a:ea typeface="Microsoft YaHei"/>
                <a:cs typeface="+mn-ea"/>
              </a:rPr>
              <a:t>附：数达营销资费</a:t>
            </a:r>
            <a:endParaRPr lang="zh-CN" altLang="zh-CN" sz="2800" b="1" dirty="0">
              <a:solidFill>
                <a:prstClr val="black"/>
              </a:solidFill>
              <a:latin typeface="Microsoft YaHei"/>
              <a:ea typeface="Microsoft YaHei"/>
              <a:cs typeface="+mn-ea"/>
            </a:endParaRPr>
          </a:p>
        </p:txBody>
      </p:sp>
    </p:spTree>
    <p:extLst>
      <p:ext uri="{BB962C8B-B14F-4D97-AF65-F5344CB8AC3E}">
        <p14:creationId xmlns:p14="http://schemas.microsoft.com/office/powerpoint/2010/main" xmlns="" val="8075747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 xmlns:a16="http://schemas.microsoft.com/office/drawing/2014/main" id="{C9CA7CCE-0DF2-4886-8401-4452D115E424}"/>
              </a:ext>
            </a:extLst>
          </p:cNvPr>
          <p:cNvSpPr/>
          <p:nvPr/>
        </p:nvSpPr>
        <p:spPr>
          <a:xfrm>
            <a:off x="335360" y="301187"/>
            <a:ext cx="5544615" cy="5386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p>
            <a:pPr>
              <a:lnSpc>
                <a:spcPct val="125000"/>
              </a:lnSpc>
            </a:pPr>
            <a:r>
              <a:rPr lang="zh-CN" altLang="en-US" sz="2800" b="1" dirty="0">
                <a:solidFill>
                  <a:prstClr val="black"/>
                </a:solidFill>
                <a:latin typeface="Microsoft YaHei"/>
                <a:ea typeface="Microsoft YaHei"/>
                <a:cs typeface="+mn-ea"/>
              </a:rPr>
              <a:t>附：数达营销</a:t>
            </a:r>
            <a:r>
              <a:rPr lang="en-US" altLang="zh-CN" sz="2800" b="1" dirty="0">
                <a:solidFill>
                  <a:prstClr val="black"/>
                </a:solidFill>
                <a:latin typeface="Microsoft YaHei"/>
                <a:ea typeface="Microsoft YaHei"/>
                <a:cs typeface="+mn-ea"/>
              </a:rPr>
              <a:t>-</a:t>
            </a:r>
            <a:r>
              <a:rPr lang="zh-CN" altLang="en-US" sz="2800" b="1" dirty="0">
                <a:solidFill>
                  <a:prstClr val="black"/>
                </a:solidFill>
                <a:latin typeface="Microsoft YaHei"/>
                <a:ea typeface="Microsoft YaHei"/>
                <a:cs typeface="+mn-ea"/>
              </a:rPr>
              <a:t>子产品资费</a:t>
            </a:r>
            <a:endParaRPr lang="zh-CN" altLang="zh-CN" sz="2800" b="1" dirty="0">
              <a:solidFill>
                <a:prstClr val="black"/>
              </a:solidFill>
              <a:latin typeface="Microsoft YaHei"/>
              <a:ea typeface="Microsoft YaHei"/>
              <a:cs typeface="+mn-ea"/>
            </a:endParaRPr>
          </a:p>
        </p:txBody>
      </p:sp>
      <p:sp>
        <p:nvSpPr>
          <p:cNvPr id="35" name="矩形 34">
            <a:extLst>
              <a:ext uri="{FF2B5EF4-FFF2-40B4-BE49-F238E27FC236}">
                <a16:creationId xmlns="" xmlns:a16="http://schemas.microsoft.com/office/drawing/2014/main" id="{718BE27F-3D84-4B88-84D3-09BF65053581}"/>
              </a:ext>
            </a:extLst>
          </p:cNvPr>
          <p:cNvSpPr/>
          <p:nvPr/>
        </p:nvSpPr>
        <p:spPr>
          <a:xfrm>
            <a:off x="455108" y="1844824"/>
            <a:ext cx="10729192" cy="1754326"/>
          </a:xfrm>
          <a:prstGeom prst="rect">
            <a:avLst/>
          </a:prstGeom>
        </p:spPr>
        <p:txBody>
          <a:bodyPr wrap="square">
            <a:spAutoFit/>
          </a:bodyPr>
          <a:lstStyle/>
          <a:p>
            <a:pPr>
              <a:lnSpc>
                <a:spcPct val="150000"/>
              </a:lnSpc>
            </a:pPr>
            <a:r>
              <a:rPr lang="zh-CN" altLang="en-US" dirty="0">
                <a:solidFill>
                  <a:srgbClr val="FF0000"/>
                </a:solidFill>
              </a:rPr>
              <a:t>面向银行客户的信用卡获客业务</a:t>
            </a:r>
            <a:endParaRPr lang="en-US" altLang="zh-CN" dirty="0">
              <a:solidFill>
                <a:srgbClr val="FF0000"/>
              </a:solidFill>
            </a:endParaRPr>
          </a:p>
          <a:p>
            <a:pPr>
              <a:lnSpc>
                <a:spcPct val="150000"/>
              </a:lnSpc>
            </a:pPr>
            <a:r>
              <a:rPr lang="zh-CN" altLang="en-US" dirty="0"/>
              <a:t>说明：使用联通大数据普通标签、个性化标签，限定触达渠道为短信通道，</a:t>
            </a:r>
            <a:r>
              <a:rPr lang="zh-CN" altLang="en-US" b="1" dirty="0">
                <a:solidFill>
                  <a:srgbClr val="C00000"/>
                </a:solidFill>
              </a:rPr>
              <a:t>该产品限定银行直接客户（不能转售）使用，客户发送短信签名中须含有XX银行，</a:t>
            </a:r>
            <a:r>
              <a:rPr lang="zh-CN" altLang="en-US" dirty="0"/>
              <a:t>话术审核通过后执行服务。</a:t>
            </a:r>
          </a:p>
          <a:p>
            <a:pPr>
              <a:lnSpc>
                <a:spcPct val="150000"/>
              </a:lnSpc>
            </a:pPr>
            <a:r>
              <a:rPr lang="zh-CN" altLang="en-US" dirty="0">
                <a:solidFill>
                  <a:srgbClr val="00B0F0"/>
                </a:solidFill>
              </a:rPr>
              <a:t>建议</a:t>
            </a:r>
            <a:r>
              <a:rPr lang="zh-CN" altLang="en-US" dirty="0" smtClean="0">
                <a:solidFill>
                  <a:srgbClr val="00B0F0"/>
                </a:solidFill>
              </a:rPr>
              <a:t>销售价：</a:t>
            </a:r>
            <a:r>
              <a:rPr lang="en-US" altLang="zh-CN" dirty="0">
                <a:solidFill>
                  <a:srgbClr val="00B0F0"/>
                </a:solidFill>
              </a:rPr>
              <a:t>0.4</a:t>
            </a:r>
            <a:r>
              <a:rPr lang="zh-CN" altLang="en-US" dirty="0">
                <a:solidFill>
                  <a:srgbClr val="00B0F0"/>
                </a:solidFill>
              </a:rPr>
              <a:t>元（含数据费和短信费）</a:t>
            </a:r>
          </a:p>
        </p:txBody>
      </p:sp>
      <p:sp>
        <p:nvSpPr>
          <p:cNvPr id="37" name="矩形: 圆角 3">
            <a:extLst>
              <a:ext uri="{FF2B5EF4-FFF2-40B4-BE49-F238E27FC236}">
                <a16:creationId xmlns="" xmlns:a16="http://schemas.microsoft.com/office/drawing/2014/main" id="{7E4FF8DF-1B27-47BD-9A9A-7A1E8B7CD88E}"/>
              </a:ext>
            </a:extLst>
          </p:cNvPr>
          <p:cNvSpPr/>
          <p:nvPr/>
        </p:nvSpPr>
        <p:spPr bwMode="auto">
          <a:xfrm>
            <a:off x="424220" y="1230730"/>
            <a:ext cx="2359412" cy="52938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信用卡获客子产品</a:t>
            </a:r>
          </a:p>
        </p:txBody>
      </p:sp>
      <p:sp>
        <p:nvSpPr>
          <p:cNvPr id="38" name="矩形 37">
            <a:extLst>
              <a:ext uri="{FF2B5EF4-FFF2-40B4-BE49-F238E27FC236}">
                <a16:creationId xmlns="" xmlns:a16="http://schemas.microsoft.com/office/drawing/2014/main" id="{CD16C99D-CEB9-4007-9736-95E54C9DA986}"/>
              </a:ext>
            </a:extLst>
          </p:cNvPr>
          <p:cNvSpPr/>
          <p:nvPr/>
        </p:nvSpPr>
        <p:spPr>
          <a:xfrm>
            <a:off x="455108" y="4437112"/>
            <a:ext cx="10729192" cy="1705403"/>
          </a:xfrm>
          <a:prstGeom prst="rect">
            <a:avLst/>
          </a:prstGeom>
        </p:spPr>
        <p:txBody>
          <a:bodyPr wrap="square">
            <a:spAutoFit/>
          </a:bodyPr>
          <a:lstStyle/>
          <a:p>
            <a:pPr>
              <a:lnSpc>
                <a:spcPct val="150000"/>
              </a:lnSpc>
            </a:pPr>
            <a:r>
              <a:rPr lang="zh-CN" altLang="en-US" dirty="0">
                <a:solidFill>
                  <a:srgbClr val="FF0000"/>
                </a:solidFill>
              </a:rPr>
              <a:t>面向保险客户的孤儿单寻回服务。</a:t>
            </a:r>
            <a:endParaRPr lang="en-US" altLang="zh-CN" dirty="0">
              <a:solidFill>
                <a:srgbClr val="FF0000"/>
              </a:solidFill>
            </a:endParaRPr>
          </a:p>
          <a:p>
            <a:pPr>
              <a:lnSpc>
                <a:spcPct val="150000"/>
              </a:lnSpc>
            </a:pPr>
            <a:r>
              <a:rPr lang="zh-CN" altLang="en-US" dirty="0"/>
              <a:t>说明：使用联通大数据的身份标签，用于保险客户的孤儿单寻回业务时，</a:t>
            </a:r>
            <a:r>
              <a:rPr lang="zh-CN" altLang="en-US" b="1" dirty="0">
                <a:solidFill>
                  <a:srgbClr val="C00000"/>
                </a:solidFill>
              </a:rPr>
              <a:t>该产品限定直接客户（不能转售）使用，客户名称中必须含有</a:t>
            </a:r>
            <a:r>
              <a:rPr lang="en-US" altLang="zh-CN" b="1" dirty="0">
                <a:solidFill>
                  <a:srgbClr val="C00000"/>
                </a:solidFill>
              </a:rPr>
              <a:t>XX</a:t>
            </a:r>
            <a:r>
              <a:rPr lang="zh-CN" altLang="en-US" b="1" dirty="0">
                <a:solidFill>
                  <a:srgbClr val="C00000"/>
                </a:solidFill>
              </a:rPr>
              <a:t>保险公司。</a:t>
            </a:r>
            <a:endParaRPr lang="en-US" altLang="zh-CN" b="1" dirty="0">
              <a:solidFill>
                <a:srgbClr val="C00000"/>
              </a:solidFill>
            </a:endParaRPr>
          </a:p>
          <a:p>
            <a:pPr>
              <a:lnSpc>
                <a:spcPct val="150000"/>
              </a:lnSpc>
            </a:pPr>
            <a:r>
              <a:rPr lang="zh-CN" altLang="en-US" dirty="0"/>
              <a:t>建议销售价：数据服务费标准价格为 </a:t>
            </a:r>
            <a:r>
              <a:rPr lang="en-US" altLang="zh-CN" dirty="0"/>
              <a:t>6 </a:t>
            </a:r>
            <a:r>
              <a:rPr lang="zh-CN" altLang="en-US" dirty="0"/>
              <a:t>元</a:t>
            </a:r>
            <a:r>
              <a:rPr lang="en-US" altLang="zh-CN" dirty="0"/>
              <a:t>/</a:t>
            </a:r>
            <a:r>
              <a:rPr lang="zh-CN" altLang="en-US" dirty="0"/>
              <a:t>户，外呼、短信等触达通信费与数达营销主产品一致。</a:t>
            </a:r>
          </a:p>
        </p:txBody>
      </p:sp>
      <p:sp>
        <p:nvSpPr>
          <p:cNvPr id="39" name="矩形: 圆角 3">
            <a:extLst>
              <a:ext uri="{FF2B5EF4-FFF2-40B4-BE49-F238E27FC236}">
                <a16:creationId xmlns="" xmlns:a16="http://schemas.microsoft.com/office/drawing/2014/main" id="{78B13E8E-BAA9-42B4-B47A-B2CB59712407}"/>
              </a:ext>
            </a:extLst>
          </p:cNvPr>
          <p:cNvSpPr/>
          <p:nvPr/>
        </p:nvSpPr>
        <p:spPr bwMode="auto">
          <a:xfrm>
            <a:off x="424220" y="3823018"/>
            <a:ext cx="2359412" cy="52938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sz="2000" b="1" dirty="0">
                <a:solidFill>
                  <a:prstClr val="white"/>
                </a:solidFill>
                <a:cs typeface="+mn-ea"/>
                <a:sym typeface="+mn-lt"/>
              </a:rPr>
              <a:t>孤儿单寻回子产品 </a:t>
            </a:r>
            <a:endPar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40" name="矩形 39">
            <a:extLst>
              <a:ext uri="{FF2B5EF4-FFF2-40B4-BE49-F238E27FC236}">
                <a16:creationId xmlns="" xmlns:a16="http://schemas.microsoft.com/office/drawing/2014/main" id="{D25A09AB-8E13-48CC-B2E8-85D0E6EE5535}"/>
              </a:ext>
            </a:extLst>
          </p:cNvPr>
          <p:cNvSpPr/>
          <p:nvPr/>
        </p:nvSpPr>
        <p:spPr>
          <a:xfrm>
            <a:off x="8824349" y="6381328"/>
            <a:ext cx="2339102" cy="276999"/>
          </a:xfrm>
          <a:prstGeom prst="rect">
            <a:avLst/>
          </a:prstGeom>
        </p:spPr>
        <p:txBody>
          <a:bodyPr wrap="none">
            <a:spAutoFit/>
          </a:bodyPr>
          <a:lstStyle/>
          <a:p>
            <a:r>
              <a:rPr lang="zh-CN" altLang="en-US" sz="1200" b="1" dirty="0"/>
              <a:t>若需低于建议销售，需</a:t>
            </a:r>
            <a:r>
              <a:rPr lang="zh-CN" altLang="en-US" sz="1200" b="1" dirty="0" smtClean="0"/>
              <a:t>上报审批</a:t>
            </a:r>
            <a:endParaRPr lang="zh-CN" altLang="en-US" sz="1200" b="1" dirty="0"/>
          </a:p>
        </p:txBody>
      </p:sp>
    </p:spTree>
    <p:extLst>
      <p:ext uri="{BB962C8B-B14F-4D97-AF65-F5344CB8AC3E}">
        <p14:creationId xmlns:p14="http://schemas.microsoft.com/office/powerpoint/2010/main" xmlns="" val="429685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EF27DD07-E34D-4BDA-8E42-63B81EB68E18}"/>
              </a:ext>
            </a:extLst>
          </p:cNvPr>
          <p:cNvSpPr/>
          <p:nvPr/>
        </p:nvSpPr>
        <p:spPr>
          <a:xfrm>
            <a:off x="307782" y="1886382"/>
            <a:ext cx="4951700" cy="1156855"/>
          </a:xfrm>
          <a:prstGeom prst="rect">
            <a:avLst/>
          </a:prstGeom>
        </p:spPr>
        <p:txBody>
          <a:bodyPr wrap="square">
            <a:spAutoFit/>
          </a:bodyPr>
          <a:lstStyle/>
          <a:p>
            <a:pPr>
              <a:lnSpc>
                <a:spcPct val="150000"/>
              </a:lnSpc>
            </a:pPr>
            <a:r>
              <a:rPr lang="zh-CN" altLang="en-US" sz="1600" dirty="0"/>
              <a:t>    “旅游＋”产品按照可视化应用功能模块定价，不同功能模块服务价格如下。根据客户订购功能模块的累计额确认客户订购合同额，服务额以年为单位预付。 </a:t>
            </a:r>
          </a:p>
        </p:txBody>
      </p:sp>
      <p:sp>
        <p:nvSpPr>
          <p:cNvPr id="3" name="矩形 2">
            <a:extLst>
              <a:ext uri="{FF2B5EF4-FFF2-40B4-BE49-F238E27FC236}">
                <a16:creationId xmlns="" xmlns:a16="http://schemas.microsoft.com/office/drawing/2014/main" id="{C2CDA812-E3CE-43DC-99DC-6647596886A1}"/>
              </a:ext>
            </a:extLst>
          </p:cNvPr>
          <p:cNvSpPr/>
          <p:nvPr/>
        </p:nvSpPr>
        <p:spPr>
          <a:xfrm>
            <a:off x="442592" y="359684"/>
            <a:ext cx="5020906" cy="5386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p>
            <a:pPr>
              <a:lnSpc>
                <a:spcPct val="125000"/>
              </a:lnSpc>
            </a:pPr>
            <a:r>
              <a:rPr lang="zh-CN" altLang="en-US" sz="2800" b="1" dirty="0">
                <a:solidFill>
                  <a:prstClr val="black"/>
                </a:solidFill>
                <a:latin typeface="Microsoft YaHei"/>
                <a:ea typeface="Microsoft YaHei"/>
                <a:cs typeface="+mn-ea"/>
              </a:rPr>
              <a:t>附：旅游大数据</a:t>
            </a:r>
            <a:r>
              <a:rPr lang="en-US" altLang="zh-CN" sz="2800" b="1" dirty="0">
                <a:solidFill>
                  <a:prstClr val="black"/>
                </a:solidFill>
                <a:latin typeface="Microsoft YaHei"/>
                <a:ea typeface="Microsoft YaHei"/>
                <a:cs typeface="+mn-ea"/>
              </a:rPr>
              <a:t>-</a:t>
            </a:r>
            <a:r>
              <a:rPr lang="zh-CN" altLang="en-US" sz="2800" b="1" dirty="0">
                <a:solidFill>
                  <a:prstClr val="black"/>
                </a:solidFill>
                <a:latin typeface="Microsoft YaHei"/>
                <a:ea typeface="Microsoft YaHei"/>
                <a:cs typeface="+mn-ea"/>
              </a:rPr>
              <a:t>资费</a:t>
            </a:r>
            <a:endParaRPr lang="zh-CN" altLang="zh-CN" sz="2800" b="1" dirty="0">
              <a:solidFill>
                <a:prstClr val="black"/>
              </a:solidFill>
              <a:latin typeface="Microsoft YaHei"/>
              <a:ea typeface="Microsoft YaHei"/>
              <a:cs typeface="+mn-ea"/>
            </a:endParaRPr>
          </a:p>
        </p:txBody>
      </p:sp>
      <p:sp>
        <p:nvSpPr>
          <p:cNvPr id="4" name="矩形: 圆角 3">
            <a:extLst>
              <a:ext uri="{FF2B5EF4-FFF2-40B4-BE49-F238E27FC236}">
                <a16:creationId xmlns="" xmlns:a16="http://schemas.microsoft.com/office/drawing/2014/main" id="{B03B998E-6F86-4FB9-A6BA-8DDF17C559DF}"/>
              </a:ext>
            </a:extLst>
          </p:cNvPr>
          <p:cNvSpPr/>
          <p:nvPr/>
        </p:nvSpPr>
        <p:spPr bwMode="auto">
          <a:xfrm>
            <a:off x="424220" y="1230730"/>
            <a:ext cx="2359412" cy="52938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rPr>
              <a:t>标准价格</a:t>
            </a:r>
          </a:p>
        </p:txBody>
      </p:sp>
      <p:graphicFrame>
        <p:nvGraphicFramePr>
          <p:cNvPr id="5" name="表格 4">
            <a:extLst>
              <a:ext uri="{FF2B5EF4-FFF2-40B4-BE49-F238E27FC236}">
                <a16:creationId xmlns="" xmlns:a16="http://schemas.microsoft.com/office/drawing/2014/main" id="{E8887CB8-A19B-4281-AD2D-19DA7C98BFB1}"/>
              </a:ext>
            </a:extLst>
          </p:cNvPr>
          <p:cNvGraphicFramePr>
            <a:graphicFrameLocks noGrp="1"/>
          </p:cNvGraphicFramePr>
          <p:nvPr>
            <p:extLst>
              <p:ext uri="{D42A27DB-BD31-4B8C-83A1-F6EECF244321}">
                <p14:modId xmlns:p14="http://schemas.microsoft.com/office/powerpoint/2010/main" xmlns="" val="324539549"/>
              </p:ext>
            </p:extLst>
          </p:nvPr>
        </p:nvGraphicFramePr>
        <p:xfrm>
          <a:off x="424220" y="3212976"/>
          <a:ext cx="4519652" cy="3472713"/>
        </p:xfrm>
        <a:graphic>
          <a:graphicData uri="http://schemas.openxmlformats.org/drawingml/2006/table">
            <a:tbl>
              <a:tblPr firstRow="1" firstCol="1" bandRow="1">
                <a:tableStyleId>{5C22544A-7EE6-4342-B048-85BDC9FD1C3A}</a:tableStyleId>
              </a:tblPr>
              <a:tblGrid>
                <a:gridCol w="973083">
                  <a:extLst>
                    <a:ext uri="{9D8B030D-6E8A-4147-A177-3AD203B41FA5}">
                      <a16:colId xmlns="" xmlns:a16="http://schemas.microsoft.com/office/drawing/2014/main" val="20000"/>
                    </a:ext>
                  </a:extLst>
                </a:gridCol>
                <a:gridCol w="2265459">
                  <a:extLst>
                    <a:ext uri="{9D8B030D-6E8A-4147-A177-3AD203B41FA5}">
                      <a16:colId xmlns="" xmlns:a16="http://schemas.microsoft.com/office/drawing/2014/main" val="20001"/>
                    </a:ext>
                  </a:extLst>
                </a:gridCol>
                <a:gridCol w="1281110">
                  <a:extLst>
                    <a:ext uri="{9D8B030D-6E8A-4147-A177-3AD203B41FA5}">
                      <a16:colId xmlns="" xmlns:a16="http://schemas.microsoft.com/office/drawing/2014/main" val="20002"/>
                    </a:ext>
                  </a:extLst>
                </a:gridCol>
              </a:tblGrid>
              <a:tr h="565893">
                <a:tc>
                  <a:txBody>
                    <a:bodyPr/>
                    <a:lstStyle/>
                    <a:p>
                      <a:pPr algn="ctr">
                        <a:spcAft>
                          <a:spcPts val="0"/>
                        </a:spcAft>
                      </a:pPr>
                      <a:r>
                        <a:rPr lang="zh-CN" altLang="en-US" sz="1200" b="0" kern="100" dirty="0">
                          <a:solidFill>
                            <a:schemeClr val="bg1"/>
                          </a:solidFill>
                          <a:effectLst/>
                          <a:latin typeface="+mn-ea"/>
                          <a:ea typeface="+mn-ea"/>
                        </a:rPr>
                        <a:t>序号</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altLang="en-US" sz="1200" b="0" kern="100" dirty="0">
                          <a:solidFill>
                            <a:schemeClr val="bg1"/>
                          </a:solidFill>
                          <a:effectLst/>
                          <a:latin typeface="+mn-ea"/>
                          <a:ea typeface="+mn-ea"/>
                        </a:rPr>
                        <a:t>可视化应用名称</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sz="1100" b="0" kern="0" dirty="0">
                          <a:solidFill>
                            <a:schemeClr val="bg1"/>
                          </a:solidFill>
                          <a:effectLst/>
                          <a:latin typeface="+mn-ea"/>
                          <a:ea typeface="+mn-ea"/>
                        </a:rPr>
                        <a:t>标准价格</a:t>
                      </a:r>
                      <a:r>
                        <a:rPr lang="zh-CN" altLang="en-US" sz="1100" b="0" kern="0" dirty="0">
                          <a:solidFill>
                            <a:schemeClr val="bg1"/>
                          </a:solidFill>
                          <a:effectLst/>
                          <a:latin typeface="+mn-ea"/>
                          <a:ea typeface="+mn-ea"/>
                        </a:rPr>
                        <a:t>（万元</a:t>
                      </a:r>
                      <a:r>
                        <a:rPr lang="en-US" altLang="zh-CN" sz="1100" b="0" kern="0" dirty="0">
                          <a:solidFill>
                            <a:schemeClr val="bg1"/>
                          </a:solidFill>
                          <a:effectLst/>
                          <a:latin typeface="+mn-ea"/>
                          <a:ea typeface="+mn-ea"/>
                        </a:rPr>
                        <a:t>/</a:t>
                      </a:r>
                      <a:r>
                        <a:rPr lang="zh-CN" altLang="en-US" sz="1100" b="0" kern="0" dirty="0">
                          <a:solidFill>
                            <a:schemeClr val="bg1"/>
                          </a:solidFill>
                          <a:effectLst/>
                          <a:latin typeface="+mn-ea"/>
                          <a:ea typeface="+mn-ea"/>
                        </a:rPr>
                        <a:t>年）</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 xmlns:a16="http://schemas.microsoft.com/office/drawing/2014/main" val="10000"/>
                  </a:ext>
                </a:extLst>
              </a:tr>
              <a:tr h="193788">
                <a:tc>
                  <a:txBody>
                    <a:bodyPr/>
                    <a:lstStyle/>
                    <a:p>
                      <a:pPr algn="ctr">
                        <a:spcAft>
                          <a:spcPts val="0"/>
                        </a:spcAft>
                      </a:pPr>
                      <a:r>
                        <a:rPr lang="en-US" altLang="zh-CN" sz="1100" b="0" kern="0" dirty="0">
                          <a:solidFill>
                            <a:schemeClr val="tx1"/>
                          </a:solidFill>
                          <a:effectLst/>
                          <a:latin typeface="+mn-ea"/>
                          <a:ea typeface="+mn-ea"/>
                        </a:rPr>
                        <a:t>1</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游客画像</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8</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193788">
                <a:tc>
                  <a:txBody>
                    <a:bodyPr/>
                    <a:lstStyle/>
                    <a:p>
                      <a:pPr algn="ctr">
                        <a:spcAft>
                          <a:spcPts val="0"/>
                        </a:spcAft>
                      </a:pPr>
                      <a:r>
                        <a:rPr lang="en-US" altLang="zh-CN" sz="1100" b="0" kern="0" dirty="0">
                          <a:solidFill>
                            <a:schemeClr val="tx1"/>
                          </a:solidFill>
                          <a:effectLst/>
                          <a:latin typeface="+mn-ea"/>
                          <a:ea typeface="+mn-ea"/>
                        </a:rPr>
                        <a:t>2</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客户总览</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100" b="0" kern="0" dirty="0">
                          <a:solidFill>
                            <a:schemeClr val="tx1"/>
                          </a:solidFill>
                          <a:effectLst/>
                          <a:latin typeface="+mn-ea"/>
                          <a:ea typeface="+mn-ea"/>
                        </a:rPr>
                        <a:t>8</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193788">
                <a:tc>
                  <a:txBody>
                    <a:bodyPr/>
                    <a:lstStyle/>
                    <a:p>
                      <a:pPr algn="ctr">
                        <a:spcAft>
                          <a:spcPts val="0"/>
                        </a:spcAft>
                      </a:pPr>
                      <a:r>
                        <a:rPr lang="en-US" altLang="zh-CN" sz="1100" b="0" kern="0" dirty="0">
                          <a:solidFill>
                            <a:schemeClr val="tx1"/>
                          </a:solidFill>
                          <a:effectLst/>
                          <a:latin typeface="+mn-ea"/>
                          <a:ea typeface="+mn-ea"/>
                        </a:rPr>
                        <a:t>3</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客源详情</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8</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193788">
                <a:tc>
                  <a:txBody>
                    <a:bodyPr/>
                    <a:lstStyle/>
                    <a:p>
                      <a:pPr algn="ctr">
                        <a:spcAft>
                          <a:spcPts val="0"/>
                        </a:spcAft>
                      </a:pPr>
                      <a:r>
                        <a:rPr lang="en-US" altLang="zh-CN" sz="1100" b="0" kern="0" dirty="0">
                          <a:solidFill>
                            <a:srgbClr val="FF0000"/>
                          </a:solidFill>
                          <a:effectLst/>
                          <a:latin typeface="+mn-ea"/>
                          <a:ea typeface="+mn-ea"/>
                        </a:rPr>
                        <a:t>4</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rgbClr val="FF0000"/>
                          </a:solidFill>
                          <a:effectLst/>
                          <a:latin typeface="+mn-ea"/>
                          <a:ea typeface="+mn-ea"/>
                        </a:rPr>
                        <a:t>入境游分析</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FF0000"/>
                          </a:solidFill>
                          <a:effectLst/>
                          <a:latin typeface="+mn-ea"/>
                          <a:ea typeface="+mn-ea"/>
                        </a:rPr>
                        <a:t>8</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193788">
                <a:tc>
                  <a:txBody>
                    <a:bodyPr/>
                    <a:lstStyle/>
                    <a:p>
                      <a:pPr algn="ctr">
                        <a:spcAft>
                          <a:spcPts val="0"/>
                        </a:spcAft>
                      </a:pPr>
                      <a:r>
                        <a:rPr lang="en-US" altLang="zh-CN" sz="1100" b="0" kern="0" dirty="0">
                          <a:solidFill>
                            <a:srgbClr val="FF0000"/>
                          </a:solidFill>
                          <a:effectLst/>
                          <a:latin typeface="+mn-ea"/>
                          <a:ea typeface="+mn-ea"/>
                        </a:rPr>
                        <a:t>5</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rgbClr val="FF0000"/>
                          </a:solidFill>
                          <a:effectLst/>
                          <a:latin typeface="+mn-ea"/>
                          <a:ea typeface="+mn-ea"/>
                        </a:rPr>
                        <a:t>出境游分析</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FF0000"/>
                          </a:solidFill>
                          <a:effectLst/>
                          <a:latin typeface="+mn-ea"/>
                          <a:ea typeface="+mn-ea"/>
                        </a:rPr>
                        <a:t>8</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193788">
                <a:tc>
                  <a:txBody>
                    <a:bodyPr/>
                    <a:lstStyle/>
                    <a:p>
                      <a:pPr algn="ctr">
                        <a:spcAft>
                          <a:spcPts val="0"/>
                        </a:spcAft>
                      </a:pPr>
                      <a:r>
                        <a:rPr lang="en-US" altLang="zh-CN" sz="1100" b="0" kern="0" dirty="0">
                          <a:solidFill>
                            <a:schemeClr val="tx1"/>
                          </a:solidFill>
                          <a:effectLst/>
                          <a:latin typeface="+mn-ea"/>
                          <a:ea typeface="+mn-ea"/>
                        </a:rPr>
                        <a:t>6</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旅游总览</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10</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193788">
                <a:tc>
                  <a:txBody>
                    <a:bodyPr/>
                    <a:lstStyle/>
                    <a:p>
                      <a:pPr algn="ctr">
                        <a:spcAft>
                          <a:spcPts val="0"/>
                        </a:spcAft>
                      </a:pPr>
                      <a:r>
                        <a:rPr lang="en-US" altLang="zh-CN" sz="1100" b="0" kern="0" dirty="0">
                          <a:solidFill>
                            <a:schemeClr val="tx1"/>
                          </a:solidFill>
                          <a:effectLst/>
                          <a:latin typeface="+mn-ea"/>
                          <a:ea typeface="+mn-ea"/>
                        </a:rPr>
                        <a:t>7</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实时热力（省页面）</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10</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193788">
                <a:tc>
                  <a:txBody>
                    <a:bodyPr/>
                    <a:lstStyle/>
                    <a:p>
                      <a:pPr algn="ctr">
                        <a:spcAft>
                          <a:spcPts val="0"/>
                        </a:spcAft>
                      </a:pPr>
                      <a:r>
                        <a:rPr lang="en-US" altLang="zh-CN" sz="1100" b="0" kern="0" dirty="0">
                          <a:solidFill>
                            <a:schemeClr val="tx1"/>
                          </a:solidFill>
                          <a:effectLst/>
                          <a:latin typeface="+mn-ea"/>
                          <a:ea typeface="+mn-ea"/>
                        </a:rPr>
                        <a:t>8</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实时热力（地市页面）</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10</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193788">
                <a:tc>
                  <a:txBody>
                    <a:bodyPr/>
                    <a:lstStyle/>
                    <a:p>
                      <a:pPr algn="ctr">
                        <a:spcAft>
                          <a:spcPts val="0"/>
                        </a:spcAft>
                      </a:pPr>
                      <a:r>
                        <a:rPr lang="en-US" altLang="zh-CN" sz="1100" b="0" kern="0" dirty="0">
                          <a:solidFill>
                            <a:schemeClr val="tx1"/>
                          </a:solidFill>
                          <a:effectLst/>
                          <a:latin typeface="+mn-ea"/>
                          <a:ea typeface="+mn-ea"/>
                        </a:rPr>
                        <a:t>9</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旅游出行分析</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8</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193788">
                <a:tc>
                  <a:txBody>
                    <a:bodyPr/>
                    <a:lstStyle/>
                    <a:p>
                      <a:pPr algn="ctr">
                        <a:spcAft>
                          <a:spcPts val="0"/>
                        </a:spcAft>
                      </a:pPr>
                      <a:r>
                        <a:rPr lang="en-US" altLang="zh-CN" sz="1100" b="0" kern="0" dirty="0">
                          <a:solidFill>
                            <a:srgbClr val="FF0000"/>
                          </a:solidFill>
                          <a:effectLst/>
                          <a:latin typeface="+mn-ea"/>
                          <a:ea typeface="+mn-ea"/>
                        </a:rPr>
                        <a:t>10</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rgbClr val="FF0000"/>
                          </a:solidFill>
                          <a:effectLst/>
                          <a:latin typeface="+mn-ea"/>
                          <a:ea typeface="+mn-ea"/>
                        </a:rPr>
                        <a:t>景区总览</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FF0000"/>
                          </a:solidFill>
                          <a:effectLst/>
                          <a:latin typeface="+mn-ea"/>
                          <a:ea typeface="+mn-ea"/>
                        </a:rPr>
                        <a:t>8</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r h="193788">
                <a:tc>
                  <a:txBody>
                    <a:bodyPr/>
                    <a:lstStyle/>
                    <a:p>
                      <a:pPr algn="ctr">
                        <a:spcAft>
                          <a:spcPts val="0"/>
                        </a:spcAft>
                      </a:pPr>
                      <a:r>
                        <a:rPr lang="en-US" altLang="zh-CN" sz="1100" b="0" kern="0" dirty="0">
                          <a:solidFill>
                            <a:schemeClr val="tx1"/>
                          </a:solidFill>
                          <a:effectLst/>
                          <a:latin typeface="+mn-ea"/>
                          <a:ea typeface="+mn-ea"/>
                        </a:rPr>
                        <a:t>11</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消费总览</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10</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r h="193788">
                <a:tc>
                  <a:txBody>
                    <a:bodyPr/>
                    <a:lstStyle/>
                    <a:p>
                      <a:pPr algn="ctr">
                        <a:spcAft>
                          <a:spcPts val="0"/>
                        </a:spcAft>
                      </a:pPr>
                      <a:r>
                        <a:rPr lang="en-US" altLang="zh-CN" sz="1100" b="0" kern="0" dirty="0">
                          <a:solidFill>
                            <a:schemeClr val="tx1"/>
                          </a:solidFill>
                          <a:effectLst/>
                          <a:latin typeface="+mn-ea"/>
                          <a:ea typeface="+mn-ea"/>
                        </a:rPr>
                        <a:t>12</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消费结构</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10</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2"/>
                  </a:ext>
                </a:extLst>
              </a:tr>
              <a:tr h="193788">
                <a:tc>
                  <a:txBody>
                    <a:bodyPr/>
                    <a:lstStyle/>
                    <a:p>
                      <a:pPr algn="ctr">
                        <a:spcAft>
                          <a:spcPts val="0"/>
                        </a:spcAft>
                      </a:pPr>
                      <a:r>
                        <a:rPr lang="en-US" altLang="zh-CN" sz="1100" b="0" kern="0" dirty="0">
                          <a:solidFill>
                            <a:schemeClr val="tx1"/>
                          </a:solidFill>
                          <a:effectLst/>
                          <a:latin typeface="+mn-ea"/>
                          <a:ea typeface="+mn-ea"/>
                        </a:rPr>
                        <a:t>13</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旅游舆情总览</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暂未发布</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3"/>
                  </a:ext>
                </a:extLst>
              </a:tr>
              <a:tr h="193788">
                <a:tc>
                  <a:txBody>
                    <a:bodyPr/>
                    <a:lstStyle/>
                    <a:p>
                      <a:pPr algn="ctr">
                        <a:spcAft>
                          <a:spcPts val="0"/>
                        </a:spcAft>
                      </a:pPr>
                      <a:r>
                        <a:rPr lang="en-US" altLang="zh-CN" sz="1100" b="0" kern="0" dirty="0">
                          <a:solidFill>
                            <a:schemeClr val="tx1"/>
                          </a:solidFill>
                          <a:effectLst/>
                          <a:latin typeface="+mn-ea"/>
                          <a:ea typeface="+mn-ea"/>
                        </a:rPr>
                        <a:t>14</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今日舆情热点</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暂未发布</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4"/>
                  </a:ext>
                </a:extLst>
              </a:tr>
              <a:tr h="193788">
                <a:tc>
                  <a:txBody>
                    <a:bodyPr/>
                    <a:lstStyle/>
                    <a:p>
                      <a:pPr algn="ctr">
                        <a:spcAft>
                          <a:spcPts val="0"/>
                        </a:spcAft>
                      </a:pPr>
                      <a:r>
                        <a:rPr lang="en-US" altLang="zh-CN" sz="1100" b="0" kern="0" dirty="0">
                          <a:solidFill>
                            <a:schemeClr val="tx1"/>
                          </a:solidFill>
                          <a:effectLst/>
                          <a:latin typeface="+mn-ea"/>
                          <a:ea typeface="+mn-ea"/>
                        </a:rPr>
                        <a:t>15</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合计</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106</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5"/>
                  </a:ext>
                </a:extLst>
              </a:tr>
            </a:tbl>
          </a:graphicData>
        </a:graphic>
      </p:graphicFrame>
      <p:sp>
        <p:nvSpPr>
          <p:cNvPr id="7" name="矩形: 圆角 6">
            <a:extLst>
              <a:ext uri="{FF2B5EF4-FFF2-40B4-BE49-F238E27FC236}">
                <a16:creationId xmlns="" xmlns:a16="http://schemas.microsoft.com/office/drawing/2014/main" id="{700BDC75-AB7C-4750-8BDE-65188902DAC6}"/>
              </a:ext>
            </a:extLst>
          </p:cNvPr>
          <p:cNvSpPr/>
          <p:nvPr/>
        </p:nvSpPr>
        <p:spPr bwMode="auto">
          <a:xfrm>
            <a:off x="5591944" y="1230730"/>
            <a:ext cx="2736304" cy="52938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sz="2000" b="1" dirty="0">
                <a:solidFill>
                  <a:prstClr val="white"/>
                </a:solidFill>
                <a:cs typeface="+mn-ea"/>
                <a:sym typeface="+mn-lt"/>
              </a:rPr>
              <a:t>旅游数据集服务产品</a:t>
            </a:r>
            <a:endParaRPr kumimoji="0" lang="zh-CN" altLang="en-US" sz="2000" b="1" i="0" u="none" strike="noStrike" kern="1200" cap="none" spc="0" normalizeH="0" baseline="0" noProof="0" dirty="0">
              <a:ln>
                <a:noFill/>
              </a:ln>
              <a:solidFill>
                <a:prstClr val="white"/>
              </a:solidFill>
              <a:effectLst/>
              <a:uLnTx/>
              <a:uFillTx/>
              <a:latin typeface="Microsoft YaHei"/>
              <a:ea typeface="Microsoft YaHei"/>
              <a:cs typeface="+mn-ea"/>
              <a:sym typeface="+mn-lt"/>
            </a:endParaRPr>
          </a:p>
        </p:txBody>
      </p:sp>
      <p:sp>
        <p:nvSpPr>
          <p:cNvPr id="8" name="矩形 7">
            <a:extLst>
              <a:ext uri="{FF2B5EF4-FFF2-40B4-BE49-F238E27FC236}">
                <a16:creationId xmlns="" xmlns:a16="http://schemas.microsoft.com/office/drawing/2014/main" id="{9477DE05-C5A9-49EA-9DB4-3C2471A3D512}"/>
              </a:ext>
            </a:extLst>
          </p:cNvPr>
          <p:cNvSpPr/>
          <p:nvPr/>
        </p:nvSpPr>
        <p:spPr>
          <a:xfrm>
            <a:off x="5591944" y="1886382"/>
            <a:ext cx="6096000" cy="787523"/>
          </a:xfrm>
          <a:prstGeom prst="rect">
            <a:avLst/>
          </a:prstGeom>
        </p:spPr>
        <p:txBody>
          <a:bodyPr>
            <a:spAutoFit/>
          </a:bodyPr>
          <a:lstStyle/>
          <a:p>
            <a:pPr>
              <a:lnSpc>
                <a:spcPct val="150000"/>
              </a:lnSpc>
            </a:pPr>
            <a:r>
              <a:rPr lang="zh-CN" altLang="en-US" sz="1600" dirty="0"/>
              <a:t>产品介绍：</a:t>
            </a:r>
            <a:endParaRPr lang="en-US" altLang="zh-CN" sz="1600" dirty="0"/>
          </a:p>
          <a:p>
            <a:pPr>
              <a:lnSpc>
                <a:spcPct val="150000"/>
              </a:lnSpc>
            </a:pPr>
            <a:r>
              <a:rPr lang="zh-CN" altLang="en-US" sz="1600" dirty="0"/>
              <a:t>模型数据集分为全国客流模型和省级、地市级和景区级客流模型。 </a:t>
            </a:r>
          </a:p>
        </p:txBody>
      </p:sp>
      <p:graphicFrame>
        <p:nvGraphicFramePr>
          <p:cNvPr id="9" name="表格 8">
            <a:extLst>
              <a:ext uri="{FF2B5EF4-FFF2-40B4-BE49-F238E27FC236}">
                <a16:creationId xmlns="" xmlns:a16="http://schemas.microsoft.com/office/drawing/2014/main" id="{BAFB0D6F-6B52-4116-9F5B-6828A15B90FB}"/>
              </a:ext>
            </a:extLst>
          </p:cNvPr>
          <p:cNvGraphicFramePr>
            <a:graphicFrameLocks noGrp="1"/>
          </p:cNvGraphicFramePr>
          <p:nvPr>
            <p:extLst>
              <p:ext uri="{D42A27DB-BD31-4B8C-83A1-F6EECF244321}">
                <p14:modId xmlns:p14="http://schemas.microsoft.com/office/powerpoint/2010/main" xmlns="" val="3956522991"/>
              </p:ext>
            </p:extLst>
          </p:nvPr>
        </p:nvGraphicFramePr>
        <p:xfrm>
          <a:off x="5651612" y="2896857"/>
          <a:ext cx="5976664" cy="3700495"/>
        </p:xfrm>
        <a:graphic>
          <a:graphicData uri="http://schemas.openxmlformats.org/drawingml/2006/table">
            <a:tbl>
              <a:tblPr firstRow="1" firstCol="1" bandRow="1">
                <a:tableStyleId>{5C22544A-7EE6-4342-B048-85BDC9FD1C3A}</a:tableStyleId>
              </a:tblPr>
              <a:tblGrid>
                <a:gridCol w="1872208">
                  <a:extLst>
                    <a:ext uri="{9D8B030D-6E8A-4147-A177-3AD203B41FA5}">
                      <a16:colId xmlns="" xmlns:a16="http://schemas.microsoft.com/office/drawing/2014/main" val="20000"/>
                    </a:ext>
                  </a:extLst>
                </a:gridCol>
                <a:gridCol w="1343935">
                  <a:extLst>
                    <a:ext uri="{9D8B030D-6E8A-4147-A177-3AD203B41FA5}">
                      <a16:colId xmlns="" xmlns:a16="http://schemas.microsoft.com/office/drawing/2014/main" val="20001"/>
                    </a:ext>
                  </a:extLst>
                </a:gridCol>
                <a:gridCol w="1464377">
                  <a:extLst>
                    <a:ext uri="{9D8B030D-6E8A-4147-A177-3AD203B41FA5}">
                      <a16:colId xmlns="" xmlns:a16="http://schemas.microsoft.com/office/drawing/2014/main" val="20002"/>
                    </a:ext>
                  </a:extLst>
                </a:gridCol>
                <a:gridCol w="1296144">
                  <a:extLst>
                    <a:ext uri="{9D8B030D-6E8A-4147-A177-3AD203B41FA5}">
                      <a16:colId xmlns="" xmlns:a16="http://schemas.microsoft.com/office/drawing/2014/main" val="1385255405"/>
                    </a:ext>
                  </a:extLst>
                </a:gridCol>
              </a:tblGrid>
              <a:tr h="1211419">
                <a:tc>
                  <a:txBody>
                    <a:bodyPr/>
                    <a:lstStyle/>
                    <a:p>
                      <a:pPr algn="ctr">
                        <a:spcAft>
                          <a:spcPts val="0"/>
                        </a:spcAft>
                      </a:pPr>
                      <a:r>
                        <a:rPr lang="zh-CN" altLang="en-US" sz="1200" b="0" kern="100" dirty="0">
                          <a:solidFill>
                            <a:schemeClr val="bg1"/>
                          </a:solidFill>
                          <a:effectLst/>
                          <a:latin typeface="+mn-ea"/>
                          <a:ea typeface="+mn-ea"/>
                        </a:rPr>
                        <a:t>数据模型集</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altLang="en-US" sz="1200" b="0" kern="100" dirty="0">
                          <a:solidFill>
                            <a:schemeClr val="bg1"/>
                          </a:solidFill>
                          <a:effectLst/>
                          <a:latin typeface="+mn-ea"/>
                          <a:ea typeface="+mn-ea"/>
                        </a:rPr>
                        <a:t>省级（万元</a:t>
                      </a:r>
                      <a:r>
                        <a:rPr lang="en-US" altLang="zh-CN" sz="1200" b="0" kern="100" dirty="0">
                          <a:solidFill>
                            <a:schemeClr val="bg1"/>
                          </a:solidFill>
                          <a:effectLst/>
                          <a:latin typeface="+mn-ea"/>
                          <a:ea typeface="+mn-ea"/>
                        </a:rPr>
                        <a:t>/</a:t>
                      </a:r>
                      <a:r>
                        <a:rPr lang="zh-CN" altLang="en-US" sz="1200" b="0" kern="100" dirty="0">
                          <a:solidFill>
                            <a:schemeClr val="bg1"/>
                          </a:solidFill>
                          <a:effectLst/>
                          <a:latin typeface="+mn-ea"/>
                          <a:ea typeface="+mn-ea"/>
                        </a:rPr>
                        <a:t>月）</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altLang="en-US" sz="1200" b="0" kern="100" dirty="0">
                          <a:solidFill>
                            <a:schemeClr val="bg1"/>
                          </a:solidFill>
                          <a:effectLst/>
                          <a:latin typeface="+mn-ea"/>
                          <a:ea typeface="+mn-ea"/>
                        </a:rPr>
                        <a:t>地市级（万元</a:t>
                      </a:r>
                      <a:r>
                        <a:rPr lang="en-US" altLang="zh-CN" sz="1200" b="0" kern="100" dirty="0">
                          <a:solidFill>
                            <a:schemeClr val="bg1"/>
                          </a:solidFill>
                          <a:effectLst/>
                          <a:latin typeface="+mn-ea"/>
                          <a:ea typeface="+mn-ea"/>
                        </a:rPr>
                        <a:t>/</a:t>
                      </a:r>
                      <a:r>
                        <a:rPr lang="zh-CN" altLang="en-US" sz="1200" b="0" kern="100" dirty="0">
                          <a:solidFill>
                            <a:schemeClr val="bg1"/>
                          </a:solidFill>
                          <a:effectLst/>
                          <a:latin typeface="+mn-ea"/>
                          <a:ea typeface="+mn-ea"/>
                        </a:rPr>
                        <a:t>月）</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zh-CN" altLang="en-US" sz="1200" b="0" kern="100" dirty="0">
                          <a:solidFill>
                            <a:schemeClr val="bg1"/>
                          </a:solidFill>
                          <a:effectLst/>
                          <a:latin typeface="+mn-ea"/>
                          <a:ea typeface="+mn-ea"/>
                        </a:rPr>
                        <a:t>景区级（万元</a:t>
                      </a:r>
                      <a:r>
                        <a:rPr lang="en-US" altLang="zh-CN" sz="1200" b="0" kern="100" dirty="0">
                          <a:solidFill>
                            <a:schemeClr val="bg1"/>
                          </a:solidFill>
                          <a:effectLst/>
                          <a:latin typeface="+mn-ea"/>
                          <a:ea typeface="+mn-ea"/>
                        </a:rPr>
                        <a:t>/</a:t>
                      </a:r>
                      <a:r>
                        <a:rPr lang="zh-CN" altLang="en-US" sz="1200" b="0" kern="100" dirty="0">
                          <a:solidFill>
                            <a:schemeClr val="bg1"/>
                          </a:solidFill>
                          <a:effectLst/>
                          <a:latin typeface="+mn-ea"/>
                          <a:ea typeface="+mn-ea"/>
                        </a:rPr>
                        <a:t>月）</a:t>
                      </a:r>
                      <a:endParaRPr lang="zh-CN" sz="1200" b="0" kern="100" dirty="0">
                        <a:solidFill>
                          <a:schemeClr val="bg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 xmlns:a16="http://schemas.microsoft.com/office/drawing/2014/main" val="10000"/>
                  </a:ext>
                </a:extLst>
              </a:tr>
              <a:tr h="414846">
                <a:tc>
                  <a:txBody>
                    <a:bodyPr/>
                    <a:lstStyle/>
                    <a:p>
                      <a:pPr algn="ctr">
                        <a:spcAft>
                          <a:spcPts val="0"/>
                        </a:spcAft>
                      </a:pPr>
                      <a:r>
                        <a:rPr lang="zh-CN" altLang="en-US" sz="1100" b="0" kern="0" dirty="0">
                          <a:solidFill>
                            <a:schemeClr val="tx1"/>
                          </a:solidFill>
                          <a:effectLst/>
                          <a:latin typeface="+mn-ea"/>
                          <a:ea typeface="+mn-ea"/>
                        </a:rPr>
                        <a:t>每日累计客流量及来源地 </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200" b="0" kern="100" dirty="0">
                          <a:solidFill>
                            <a:schemeClr val="tx1"/>
                          </a:solidFill>
                          <a:effectLst/>
                          <a:latin typeface="+mn-ea"/>
                          <a:ea typeface="+mn-ea"/>
                        </a:rPr>
                        <a:t>游客画像</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8</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414846">
                <a:tc>
                  <a:txBody>
                    <a:bodyPr/>
                    <a:lstStyle/>
                    <a:p>
                      <a:pPr algn="ctr">
                        <a:spcAft>
                          <a:spcPts val="0"/>
                        </a:spcAft>
                      </a:pPr>
                      <a:r>
                        <a:rPr lang="zh-CN" altLang="en-US" sz="1200" b="0" kern="100" dirty="0">
                          <a:solidFill>
                            <a:schemeClr val="tx1"/>
                          </a:solidFill>
                          <a:effectLst/>
                          <a:latin typeface="+mn-ea"/>
                          <a:ea typeface="+mn-ea"/>
                        </a:rPr>
                        <a:t>外地客户逗留时长</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200" b="0" kern="100" dirty="0">
                          <a:solidFill>
                            <a:schemeClr val="tx1"/>
                          </a:solidFill>
                          <a:effectLst/>
                          <a:latin typeface="+mn-ea"/>
                          <a:ea typeface="+mn-ea"/>
                        </a:rPr>
                        <a:t>3</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100" b="0" kern="0" dirty="0">
                          <a:solidFill>
                            <a:schemeClr val="tx1"/>
                          </a:solidFill>
                          <a:effectLst/>
                          <a:latin typeface="+mn-ea"/>
                          <a:ea typeface="+mn-ea"/>
                        </a:rPr>
                        <a:t>2</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200" b="0" kern="100" dirty="0">
                          <a:solidFill>
                            <a:schemeClr val="tx1"/>
                          </a:solidFill>
                          <a:effectLst/>
                          <a:latin typeface="+mn-ea"/>
                          <a:ea typeface="+mn-ea"/>
                        </a:rPr>
                        <a:t>1</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414846">
                <a:tc>
                  <a:txBody>
                    <a:bodyPr/>
                    <a:lstStyle/>
                    <a:p>
                      <a:pPr algn="ctr">
                        <a:spcAft>
                          <a:spcPts val="0"/>
                        </a:spcAft>
                      </a:pPr>
                      <a:r>
                        <a:rPr lang="zh-CN" altLang="en-US" sz="1200" b="0" kern="100" dirty="0">
                          <a:solidFill>
                            <a:schemeClr val="tx1"/>
                          </a:solidFill>
                          <a:effectLst/>
                          <a:latin typeface="+mn-ea"/>
                          <a:ea typeface="+mn-ea"/>
                        </a:rPr>
                        <a:t>游客轨迹</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200" b="0" kern="100" dirty="0">
                          <a:solidFill>
                            <a:schemeClr val="tx1"/>
                          </a:solidFill>
                          <a:effectLst/>
                          <a:latin typeface="+mn-ea"/>
                          <a:ea typeface="+mn-ea"/>
                        </a:rPr>
                        <a:t>2</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chemeClr val="tx1"/>
                          </a:solidFill>
                          <a:effectLst/>
                          <a:latin typeface="+mn-ea"/>
                          <a:ea typeface="+mn-ea"/>
                        </a:rPr>
                        <a:t>2</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200" b="0" kern="100" dirty="0">
                          <a:solidFill>
                            <a:schemeClr val="tx1"/>
                          </a:solidFill>
                          <a:effectLst/>
                          <a:latin typeface="+mn-ea"/>
                          <a:ea typeface="+mn-ea"/>
                        </a:rPr>
                        <a:t>1</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14846">
                <a:tc>
                  <a:txBody>
                    <a:bodyPr/>
                    <a:lstStyle/>
                    <a:p>
                      <a:pPr algn="ctr">
                        <a:spcAft>
                          <a:spcPts val="0"/>
                        </a:spcAft>
                      </a:pPr>
                      <a:r>
                        <a:rPr lang="zh-CN" altLang="en-US" sz="1200" b="0" kern="100" dirty="0">
                          <a:solidFill>
                            <a:srgbClr val="FF0000"/>
                          </a:solidFill>
                          <a:effectLst/>
                          <a:latin typeface="+mn-ea"/>
                          <a:ea typeface="+mn-ea"/>
                        </a:rPr>
                        <a:t>游客画像</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200" b="0" kern="100" dirty="0">
                          <a:solidFill>
                            <a:srgbClr val="FF0000"/>
                          </a:solidFill>
                          <a:effectLst/>
                          <a:latin typeface="+mn-ea"/>
                          <a:ea typeface="+mn-ea"/>
                        </a:rPr>
                        <a:t>2</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100" b="0" kern="0" dirty="0">
                          <a:solidFill>
                            <a:srgbClr val="FF0000"/>
                          </a:solidFill>
                          <a:effectLst/>
                          <a:latin typeface="+mn-ea"/>
                          <a:ea typeface="+mn-ea"/>
                        </a:rPr>
                        <a:t>1</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200" b="0" kern="100" dirty="0">
                          <a:solidFill>
                            <a:srgbClr val="FF0000"/>
                          </a:solidFill>
                          <a:effectLst/>
                          <a:latin typeface="+mn-ea"/>
                          <a:ea typeface="+mn-ea"/>
                        </a:rPr>
                        <a:t>1</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414846">
                <a:tc>
                  <a:txBody>
                    <a:bodyPr/>
                    <a:lstStyle/>
                    <a:p>
                      <a:pPr algn="ctr">
                        <a:spcAft>
                          <a:spcPts val="0"/>
                        </a:spcAft>
                      </a:pPr>
                      <a:r>
                        <a:rPr lang="zh-CN" altLang="en-US" sz="1200" b="0" kern="100" dirty="0">
                          <a:solidFill>
                            <a:srgbClr val="FF0000"/>
                          </a:solidFill>
                          <a:effectLst/>
                          <a:latin typeface="+mn-ea"/>
                          <a:ea typeface="+mn-ea"/>
                        </a:rPr>
                        <a:t>实时客流量及来源地</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200" b="0" kern="100" dirty="0">
                          <a:solidFill>
                            <a:srgbClr val="FF0000"/>
                          </a:solidFill>
                          <a:effectLst/>
                          <a:latin typeface="+mn-ea"/>
                          <a:ea typeface="+mn-ea"/>
                        </a:rPr>
                        <a:t>/</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100" b="0" kern="0" dirty="0">
                          <a:solidFill>
                            <a:srgbClr val="FF0000"/>
                          </a:solidFill>
                          <a:effectLst/>
                          <a:latin typeface="+mn-ea"/>
                          <a:ea typeface="+mn-ea"/>
                        </a:rPr>
                        <a:t>/</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200" b="0" kern="100" dirty="0">
                          <a:solidFill>
                            <a:srgbClr val="FF0000"/>
                          </a:solidFill>
                          <a:effectLst/>
                          <a:latin typeface="+mn-ea"/>
                          <a:ea typeface="+mn-ea"/>
                        </a:rPr>
                        <a:t>1</a:t>
                      </a:r>
                      <a:endParaRPr lang="zh-CN" sz="1200" b="0" kern="100" dirty="0">
                        <a:solidFill>
                          <a:srgbClr val="FF0000"/>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414846">
                <a:tc>
                  <a:txBody>
                    <a:bodyPr/>
                    <a:lstStyle/>
                    <a:p>
                      <a:pPr algn="ctr">
                        <a:spcAft>
                          <a:spcPts val="0"/>
                        </a:spcAft>
                      </a:pPr>
                      <a:r>
                        <a:rPr lang="zh-CN" altLang="en-US" sz="1200" b="0" kern="100" dirty="0">
                          <a:solidFill>
                            <a:schemeClr val="tx1"/>
                          </a:solidFill>
                          <a:effectLst/>
                          <a:latin typeface="+mn-ea"/>
                          <a:ea typeface="+mn-ea"/>
                        </a:rPr>
                        <a:t>全模型套餐</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200" b="0" kern="100" dirty="0">
                          <a:solidFill>
                            <a:schemeClr val="tx1"/>
                          </a:solidFill>
                          <a:effectLst/>
                          <a:latin typeface="+mn-ea"/>
                          <a:ea typeface="+mn-ea"/>
                        </a:rPr>
                        <a:t>5</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100" b="0" kern="0" dirty="0">
                          <a:solidFill>
                            <a:schemeClr val="tx1"/>
                          </a:solidFill>
                          <a:effectLst/>
                          <a:latin typeface="+mn-ea"/>
                          <a:ea typeface="+mn-ea"/>
                        </a:rPr>
                        <a:t>4</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200" b="0" kern="100" dirty="0">
                          <a:solidFill>
                            <a:schemeClr val="tx1"/>
                          </a:solidFill>
                          <a:effectLst/>
                          <a:latin typeface="+mn-ea"/>
                          <a:ea typeface="+mn-ea"/>
                        </a:rPr>
                        <a:t>2</a:t>
                      </a:r>
                      <a:endParaRPr lang="zh-CN" sz="1200" b="0" kern="100" dirty="0">
                        <a:solidFill>
                          <a:schemeClr val="tx1"/>
                        </a:solidFill>
                        <a:effectLst/>
                        <a:latin typeface="+mn-ea"/>
                        <a:ea typeface="+mn-ea"/>
                      </a:endParaRPr>
                    </a:p>
                  </a:txBody>
                  <a:tcPr marL="80209" marR="8020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xmlns="" val="175204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4"/>
          <p:cNvSpPr txBox="1">
            <a:spLocks noChangeArrowheads="1"/>
          </p:cNvSpPr>
          <p:nvPr/>
        </p:nvSpPr>
        <p:spPr bwMode="auto">
          <a:xfrm>
            <a:off x="407368" y="260648"/>
            <a:ext cx="10070487" cy="5386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nSpc>
                <a:spcPct val="125000"/>
              </a:lnSpc>
            </a:pPr>
            <a:r>
              <a:rPr lang="en-US" altLang="zh-CN" sz="2800" b="1" dirty="0">
                <a:latin typeface="Microsoft YaHei" panose="020B0503020204020204" pitchFamily="34" charset="-122"/>
                <a:ea typeface="Microsoft YaHei" panose="020B0503020204020204" pitchFamily="34" charset="-122"/>
                <a:cs typeface="+mn-ea"/>
                <a:sym typeface="+mn-lt"/>
              </a:rPr>
              <a:t>1.1 </a:t>
            </a:r>
            <a:r>
              <a:rPr lang="zh-CN" altLang="en-US" sz="2800" b="1" dirty="0">
                <a:latin typeface="Microsoft YaHei" panose="020B0503020204020204" pitchFamily="34" charset="-122"/>
                <a:ea typeface="Microsoft YaHei" panose="020B0503020204020204" pitchFamily="34" charset="-122"/>
                <a:cs typeface="+mn-ea"/>
                <a:sym typeface="+mn-lt"/>
              </a:rPr>
              <a:t>市场空间大，增长速度快</a:t>
            </a:r>
            <a:endParaRPr lang="en-US" altLang="zh-CN" sz="2800" b="1" dirty="0">
              <a:latin typeface="Microsoft YaHei" panose="020B0503020204020204" pitchFamily="34" charset="-122"/>
              <a:ea typeface="Microsoft YaHei" panose="020B0503020204020204" pitchFamily="34" charset="-122"/>
              <a:cs typeface="+mn-ea"/>
              <a:sym typeface="+mn-lt"/>
            </a:endParaRPr>
          </a:p>
        </p:txBody>
      </p:sp>
      <p:grpSp>
        <p:nvGrpSpPr>
          <p:cNvPr id="56" name="组合 55"/>
          <p:cNvGrpSpPr/>
          <p:nvPr/>
        </p:nvGrpSpPr>
        <p:grpSpPr>
          <a:xfrm>
            <a:off x="138897" y="3429000"/>
            <a:ext cx="11979801" cy="3249591"/>
            <a:chOff x="138897" y="2942476"/>
            <a:chExt cx="11979801" cy="3736115"/>
          </a:xfrm>
        </p:grpSpPr>
        <p:graphicFrame>
          <p:nvGraphicFramePr>
            <p:cNvPr id="30" name="图表 29">
              <a:extLst>
                <a:ext uri="{FF2B5EF4-FFF2-40B4-BE49-F238E27FC236}">
                  <a16:creationId xmlns="" xmlns:a16="http://schemas.microsoft.com/office/drawing/2014/main" id="{D0E6CECE-BE17-E548-9E0C-D5852350BF46}"/>
                </a:ext>
              </a:extLst>
            </p:cNvPr>
            <p:cNvGraphicFramePr/>
            <p:nvPr>
              <p:extLst>
                <p:ext uri="{D42A27DB-BD31-4B8C-83A1-F6EECF244321}">
                  <p14:modId xmlns:p14="http://schemas.microsoft.com/office/powerpoint/2010/main" xmlns="" val="2696670570"/>
                </p:ext>
              </p:extLst>
            </p:nvPr>
          </p:nvGraphicFramePr>
          <p:xfrm>
            <a:off x="138897" y="3313448"/>
            <a:ext cx="5915264" cy="3365143"/>
          </p:xfrm>
          <a:graphic>
            <a:graphicData uri="http://schemas.openxmlformats.org/drawingml/2006/chart">
              <c:chart xmlns:c="http://schemas.openxmlformats.org/drawingml/2006/chart" xmlns:r="http://schemas.openxmlformats.org/officeDocument/2006/relationships" r:id="rId3"/>
            </a:graphicData>
          </a:graphic>
        </p:graphicFrame>
        <p:sp>
          <p:nvSpPr>
            <p:cNvPr id="31" name="文本框 30">
              <a:extLst>
                <a:ext uri="{FF2B5EF4-FFF2-40B4-BE49-F238E27FC236}">
                  <a16:creationId xmlns="" xmlns:a16="http://schemas.microsoft.com/office/drawing/2014/main" id="{7728E425-2498-1848-BB9C-6038460D9E76}"/>
                </a:ext>
              </a:extLst>
            </p:cNvPr>
            <p:cNvSpPr txBox="1"/>
            <p:nvPr/>
          </p:nvSpPr>
          <p:spPr>
            <a:xfrm>
              <a:off x="1651713" y="2942476"/>
              <a:ext cx="3177866" cy="338554"/>
            </a:xfrm>
            <a:prstGeom prst="rect">
              <a:avLst/>
            </a:prstGeom>
            <a:noFill/>
          </p:spPr>
          <p:txBody>
            <a:bodyPr wrap="square" rtlCol="0">
              <a:spAutoFit/>
            </a:bodyPr>
            <a:lstStyle/>
            <a:p>
              <a:pPr marL="0" marR="0" lvl="0" indent="0" defTabSz="1217222"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图</a:t>
              </a:r>
              <a:r>
                <a:rPr kumimoji="0" lang="en-US" altLang="zh-CN" sz="16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1-</a:t>
              </a:r>
              <a:r>
                <a:rPr kumimoji="0" lang="zh-CN" altLang="en-US" sz="16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大数据产业总体规模及增速</a:t>
              </a:r>
            </a:p>
          </p:txBody>
        </p:sp>
        <p:sp>
          <p:nvSpPr>
            <p:cNvPr id="32" name="文本框 31">
              <a:extLst>
                <a:ext uri="{FF2B5EF4-FFF2-40B4-BE49-F238E27FC236}">
                  <a16:creationId xmlns="" xmlns:a16="http://schemas.microsoft.com/office/drawing/2014/main" id="{AEA5F211-08E0-AF4E-BEB6-2C346D29E690}"/>
                </a:ext>
              </a:extLst>
            </p:cNvPr>
            <p:cNvSpPr txBox="1"/>
            <p:nvPr/>
          </p:nvSpPr>
          <p:spPr>
            <a:xfrm>
              <a:off x="7605193" y="2942476"/>
              <a:ext cx="2960723" cy="338554"/>
            </a:xfrm>
            <a:prstGeom prst="rect">
              <a:avLst/>
            </a:prstGeom>
            <a:noFill/>
          </p:spPr>
          <p:txBody>
            <a:bodyPr wrap="square" rtlCol="0">
              <a:spAutoFit/>
            </a:bodyPr>
            <a:lstStyle/>
            <a:p>
              <a:pPr marL="0" marR="0" lvl="0" indent="0" defTabSz="1217222"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图</a:t>
              </a:r>
              <a:r>
                <a:rPr kumimoji="0" lang="en-US" altLang="zh-CN" sz="16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2-</a:t>
              </a:r>
              <a:r>
                <a:rPr kumimoji="0" lang="zh-CN" altLang="en-US" sz="16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各行业大数据产业成熟度</a:t>
              </a:r>
            </a:p>
          </p:txBody>
        </p:sp>
        <p:grpSp>
          <p:nvGrpSpPr>
            <p:cNvPr id="34" name="组合 33">
              <a:extLst>
                <a:ext uri="{FF2B5EF4-FFF2-40B4-BE49-F238E27FC236}">
                  <a16:creationId xmlns="" xmlns:a16="http://schemas.microsoft.com/office/drawing/2014/main" id="{77D6E741-0E6D-EC44-9AF8-6C382C9B876A}"/>
                </a:ext>
              </a:extLst>
            </p:cNvPr>
            <p:cNvGrpSpPr/>
            <p:nvPr/>
          </p:nvGrpSpPr>
          <p:grpSpPr>
            <a:xfrm>
              <a:off x="6142842" y="3313448"/>
              <a:ext cx="5975856" cy="3365143"/>
              <a:chOff x="6038850" y="2800350"/>
              <a:chExt cx="6278972" cy="3452806"/>
            </a:xfrm>
          </p:grpSpPr>
          <p:cxnSp>
            <p:nvCxnSpPr>
              <p:cNvPr id="35" name="直接箭头连接符 3">
                <a:extLst>
                  <a:ext uri="{FF2B5EF4-FFF2-40B4-BE49-F238E27FC236}">
                    <a16:creationId xmlns="" xmlns:a16="http://schemas.microsoft.com/office/drawing/2014/main" id="{2C98D5BF-9E27-8F44-BD61-F38713214506}"/>
                  </a:ext>
                </a:extLst>
              </p:cNvPr>
              <p:cNvCxnSpPr>
                <a:cxnSpLocks/>
              </p:cNvCxnSpPr>
              <p:nvPr/>
            </p:nvCxnSpPr>
            <p:spPr>
              <a:xfrm>
                <a:off x="6350534" y="6146655"/>
                <a:ext cx="5605428" cy="0"/>
              </a:xfrm>
              <a:prstGeom prst="straightConnector1">
                <a:avLst/>
              </a:prstGeom>
              <a:noFill/>
              <a:ln w="12700" cap="flat" cmpd="sng" algn="ctr">
                <a:solidFill>
                  <a:srgbClr val="C00000"/>
                </a:solidFill>
                <a:prstDash val="solid"/>
                <a:miter lim="800000"/>
                <a:tailEnd type="triangle"/>
              </a:ln>
              <a:effectLst/>
            </p:spPr>
          </p:cxnSp>
          <p:cxnSp>
            <p:nvCxnSpPr>
              <p:cNvPr id="36" name="直接箭头连接符 4">
                <a:extLst>
                  <a:ext uri="{FF2B5EF4-FFF2-40B4-BE49-F238E27FC236}">
                    <a16:creationId xmlns="" xmlns:a16="http://schemas.microsoft.com/office/drawing/2014/main" id="{AD9525D8-28F7-EA41-87C9-3549D8E52CBC}"/>
                  </a:ext>
                </a:extLst>
              </p:cNvPr>
              <p:cNvCxnSpPr>
                <a:cxnSpLocks/>
              </p:cNvCxnSpPr>
              <p:nvPr/>
            </p:nvCxnSpPr>
            <p:spPr>
              <a:xfrm flipV="1">
                <a:off x="6346355" y="3072597"/>
                <a:ext cx="0" cy="3078082"/>
              </a:xfrm>
              <a:prstGeom prst="straightConnector1">
                <a:avLst/>
              </a:prstGeom>
              <a:noFill/>
              <a:ln w="12700" cap="flat" cmpd="sng" algn="ctr">
                <a:solidFill>
                  <a:srgbClr val="C00000"/>
                </a:solidFill>
                <a:prstDash val="solid"/>
                <a:miter lim="800000"/>
                <a:tailEnd type="triangle"/>
              </a:ln>
              <a:effectLst/>
            </p:spPr>
          </p:cxnSp>
          <p:sp>
            <p:nvSpPr>
              <p:cNvPr id="37" name="椭圆 36">
                <a:extLst>
                  <a:ext uri="{FF2B5EF4-FFF2-40B4-BE49-F238E27FC236}">
                    <a16:creationId xmlns="" xmlns:a16="http://schemas.microsoft.com/office/drawing/2014/main" id="{EBEAA85A-309E-594F-97F8-CAFA0DF6592F}"/>
                  </a:ext>
                </a:extLst>
              </p:cNvPr>
              <p:cNvSpPr/>
              <p:nvPr/>
            </p:nvSpPr>
            <p:spPr>
              <a:xfrm>
                <a:off x="6692687" y="5593313"/>
                <a:ext cx="330173" cy="343062"/>
              </a:xfrm>
              <a:prstGeom prst="ellipse">
                <a:avLst/>
              </a:prstGeom>
              <a:solidFill>
                <a:sysClr val="window" lastClr="FFFFFF">
                  <a:lumMod val="50000"/>
                </a:sysClr>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农业</a:t>
                </a:r>
              </a:p>
            </p:txBody>
          </p:sp>
          <p:sp>
            <p:nvSpPr>
              <p:cNvPr id="38" name="椭圆 37">
                <a:extLst>
                  <a:ext uri="{FF2B5EF4-FFF2-40B4-BE49-F238E27FC236}">
                    <a16:creationId xmlns="" xmlns:a16="http://schemas.microsoft.com/office/drawing/2014/main" id="{313FD7CE-AA99-A343-97CE-8EABD9D62584}"/>
                  </a:ext>
                </a:extLst>
              </p:cNvPr>
              <p:cNvSpPr/>
              <p:nvPr/>
            </p:nvSpPr>
            <p:spPr>
              <a:xfrm>
                <a:off x="6919686" y="5235450"/>
                <a:ext cx="392063" cy="357864"/>
              </a:xfrm>
              <a:prstGeom prst="ellipse">
                <a:avLst/>
              </a:prstGeom>
              <a:solidFill>
                <a:sysClr val="window" lastClr="FFFFFF">
                  <a:lumMod val="50000"/>
                </a:sysClr>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餐饮</a:t>
                </a:r>
              </a:p>
            </p:txBody>
          </p:sp>
          <p:sp>
            <p:nvSpPr>
              <p:cNvPr id="39" name="椭圆 38">
                <a:extLst>
                  <a:ext uri="{FF2B5EF4-FFF2-40B4-BE49-F238E27FC236}">
                    <a16:creationId xmlns="" xmlns:a16="http://schemas.microsoft.com/office/drawing/2014/main" id="{925C744F-E0D4-1F41-BD74-E6E823E1678C}"/>
                  </a:ext>
                </a:extLst>
              </p:cNvPr>
              <p:cNvSpPr/>
              <p:nvPr/>
            </p:nvSpPr>
            <p:spPr>
              <a:xfrm>
                <a:off x="7427329" y="5098617"/>
                <a:ext cx="392063" cy="357864"/>
              </a:xfrm>
              <a:prstGeom prst="ellipse">
                <a:avLst/>
              </a:prstGeom>
              <a:solidFill>
                <a:sysClr val="window" lastClr="FFFFFF">
                  <a:lumMod val="50000"/>
                </a:sysClr>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制造</a:t>
                </a:r>
              </a:p>
            </p:txBody>
          </p:sp>
          <p:sp>
            <p:nvSpPr>
              <p:cNvPr id="40" name="椭圆 39">
                <a:extLst>
                  <a:ext uri="{FF2B5EF4-FFF2-40B4-BE49-F238E27FC236}">
                    <a16:creationId xmlns="" xmlns:a16="http://schemas.microsoft.com/office/drawing/2014/main" id="{F7717431-4E9D-0B4D-BE7C-D0064869C9DD}"/>
                  </a:ext>
                </a:extLst>
              </p:cNvPr>
              <p:cNvSpPr/>
              <p:nvPr/>
            </p:nvSpPr>
            <p:spPr>
              <a:xfrm>
                <a:off x="7685608" y="4947678"/>
                <a:ext cx="392063" cy="357864"/>
              </a:xfrm>
              <a:prstGeom prst="ellipse">
                <a:avLst/>
              </a:prstGeom>
              <a:solidFill>
                <a:sysClr val="window" lastClr="FFFFFF">
                  <a:lumMod val="50000"/>
                </a:sysClr>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教育</a:t>
                </a:r>
              </a:p>
            </p:txBody>
          </p:sp>
          <p:sp>
            <p:nvSpPr>
              <p:cNvPr id="41" name="椭圆 40">
                <a:extLst>
                  <a:ext uri="{FF2B5EF4-FFF2-40B4-BE49-F238E27FC236}">
                    <a16:creationId xmlns="" xmlns:a16="http://schemas.microsoft.com/office/drawing/2014/main" id="{943618BE-4BEA-934A-A298-F3C691020657}"/>
                  </a:ext>
                </a:extLst>
              </p:cNvPr>
              <p:cNvSpPr/>
              <p:nvPr/>
            </p:nvSpPr>
            <p:spPr>
              <a:xfrm>
                <a:off x="7972067" y="4636598"/>
                <a:ext cx="537515" cy="481974"/>
              </a:xfrm>
              <a:prstGeom prst="ellipse">
                <a:avLst/>
              </a:prstGeom>
              <a:solidFill>
                <a:sysClr val="window" lastClr="FFFFFF">
                  <a:lumMod val="50000"/>
                </a:sysClr>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能源</a:t>
                </a:r>
              </a:p>
            </p:txBody>
          </p:sp>
          <p:sp>
            <p:nvSpPr>
              <p:cNvPr id="42" name="椭圆 41">
                <a:extLst>
                  <a:ext uri="{FF2B5EF4-FFF2-40B4-BE49-F238E27FC236}">
                    <a16:creationId xmlns="" xmlns:a16="http://schemas.microsoft.com/office/drawing/2014/main" id="{1EAA135D-DA1B-6A4F-8774-6551E25EAC8B}"/>
                  </a:ext>
                </a:extLst>
              </p:cNvPr>
              <p:cNvSpPr/>
              <p:nvPr/>
            </p:nvSpPr>
            <p:spPr>
              <a:xfrm>
                <a:off x="7580498" y="4081381"/>
                <a:ext cx="644230" cy="590246"/>
              </a:xfrm>
              <a:prstGeom prst="ellipse">
                <a:avLst/>
              </a:prstGeom>
              <a:solidFill>
                <a:sysClr val="window" lastClr="FFFFFF">
                  <a:lumMod val="50000"/>
                </a:sysClr>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医疗</a:t>
                </a:r>
              </a:p>
            </p:txBody>
          </p:sp>
          <p:sp>
            <p:nvSpPr>
              <p:cNvPr id="43" name="椭圆 42">
                <a:extLst>
                  <a:ext uri="{FF2B5EF4-FFF2-40B4-BE49-F238E27FC236}">
                    <a16:creationId xmlns="" xmlns:a16="http://schemas.microsoft.com/office/drawing/2014/main" id="{28E47A9C-E8AC-4248-9499-6C57DEE6599E}"/>
                  </a:ext>
                </a:extLst>
              </p:cNvPr>
              <p:cNvSpPr/>
              <p:nvPr/>
            </p:nvSpPr>
            <p:spPr>
              <a:xfrm>
                <a:off x="8332355" y="4439667"/>
                <a:ext cx="661510" cy="613871"/>
              </a:xfrm>
              <a:prstGeom prst="ellipse">
                <a:avLst/>
              </a:prstGeom>
              <a:solidFill>
                <a:sysClr val="window" lastClr="FFFFFF">
                  <a:lumMod val="50000"/>
                </a:sysClr>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电力</a:t>
                </a:r>
              </a:p>
            </p:txBody>
          </p:sp>
          <p:sp>
            <p:nvSpPr>
              <p:cNvPr id="44" name="椭圆 43">
                <a:extLst>
                  <a:ext uri="{FF2B5EF4-FFF2-40B4-BE49-F238E27FC236}">
                    <a16:creationId xmlns="" xmlns:a16="http://schemas.microsoft.com/office/drawing/2014/main" id="{0748A1DC-02B5-7144-A477-2E1905687F90}"/>
                  </a:ext>
                </a:extLst>
              </p:cNvPr>
              <p:cNvSpPr/>
              <p:nvPr/>
            </p:nvSpPr>
            <p:spPr>
              <a:xfrm>
                <a:off x="9280825" y="4121926"/>
                <a:ext cx="718565" cy="697378"/>
              </a:xfrm>
              <a:prstGeom prst="ellipse">
                <a:avLst/>
              </a:prstGeom>
              <a:solidFill>
                <a:sysClr val="window" lastClr="FFFFFF">
                  <a:lumMod val="50000"/>
                </a:sysClr>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电信</a:t>
                </a:r>
              </a:p>
            </p:txBody>
          </p:sp>
          <p:sp>
            <p:nvSpPr>
              <p:cNvPr id="45" name="椭圆 44">
                <a:extLst>
                  <a:ext uri="{FF2B5EF4-FFF2-40B4-BE49-F238E27FC236}">
                    <a16:creationId xmlns="" xmlns:a16="http://schemas.microsoft.com/office/drawing/2014/main" id="{D8028B8B-66C0-E04F-A0A2-82631A4801EC}"/>
                  </a:ext>
                </a:extLst>
              </p:cNvPr>
              <p:cNvSpPr>
                <a:spLocks/>
              </p:cNvSpPr>
              <p:nvPr/>
            </p:nvSpPr>
            <p:spPr>
              <a:xfrm>
                <a:off x="8818557" y="4338147"/>
                <a:ext cx="619452" cy="601188"/>
              </a:xfrm>
              <a:prstGeom prst="ellipse">
                <a:avLst/>
              </a:prstGeom>
              <a:solidFill>
                <a:sysClr val="window" lastClr="FFFFFF">
                  <a:lumMod val="50000"/>
                </a:sysClr>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零售</a:t>
                </a:r>
              </a:p>
            </p:txBody>
          </p:sp>
          <p:sp>
            <p:nvSpPr>
              <p:cNvPr id="46" name="椭圆 45">
                <a:extLst>
                  <a:ext uri="{FF2B5EF4-FFF2-40B4-BE49-F238E27FC236}">
                    <a16:creationId xmlns="" xmlns:a16="http://schemas.microsoft.com/office/drawing/2014/main" id="{EC067B76-0A13-324F-A7F9-59EBDF1A2F99}"/>
                  </a:ext>
                </a:extLst>
              </p:cNvPr>
              <p:cNvSpPr/>
              <p:nvPr/>
            </p:nvSpPr>
            <p:spPr>
              <a:xfrm>
                <a:off x="10887303" y="2968377"/>
                <a:ext cx="792900" cy="758311"/>
              </a:xfrm>
              <a:prstGeom prst="ellipse">
                <a:avLst/>
              </a:prstGeom>
              <a:solidFill>
                <a:srgbClr val="C00000"/>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互联网</a:t>
                </a:r>
              </a:p>
            </p:txBody>
          </p:sp>
          <p:sp>
            <p:nvSpPr>
              <p:cNvPr id="47" name="椭圆 46">
                <a:extLst>
                  <a:ext uri="{FF2B5EF4-FFF2-40B4-BE49-F238E27FC236}">
                    <a16:creationId xmlns="" xmlns:a16="http://schemas.microsoft.com/office/drawing/2014/main" id="{C57F6C0A-261C-BB45-B169-C22AEC160494}"/>
                  </a:ext>
                </a:extLst>
              </p:cNvPr>
              <p:cNvSpPr/>
              <p:nvPr/>
            </p:nvSpPr>
            <p:spPr>
              <a:xfrm>
                <a:off x="10360525" y="3386162"/>
                <a:ext cx="991123" cy="974971"/>
              </a:xfrm>
              <a:prstGeom prst="ellipse">
                <a:avLst/>
              </a:prstGeom>
              <a:solidFill>
                <a:srgbClr val="C00000"/>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金融</a:t>
                </a:r>
              </a:p>
            </p:txBody>
          </p:sp>
          <p:sp>
            <p:nvSpPr>
              <p:cNvPr id="48" name="椭圆 47">
                <a:extLst>
                  <a:ext uri="{FF2B5EF4-FFF2-40B4-BE49-F238E27FC236}">
                    <a16:creationId xmlns="" xmlns:a16="http://schemas.microsoft.com/office/drawing/2014/main" id="{4DC0E110-79E7-BB4E-8DAC-4A209FB8A77E}"/>
                  </a:ext>
                </a:extLst>
              </p:cNvPr>
              <p:cNvSpPr/>
              <p:nvPr/>
            </p:nvSpPr>
            <p:spPr>
              <a:xfrm>
                <a:off x="9807735" y="3740437"/>
                <a:ext cx="905224" cy="902751"/>
              </a:xfrm>
              <a:prstGeom prst="ellipse">
                <a:avLst/>
              </a:prstGeom>
              <a:solidFill>
                <a:srgbClr val="C00000"/>
              </a:solidFill>
              <a:ln w="12700" cap="flat" cmpd="sng" algn="ctr">
                <a:solidFill>
                  <a:sysClr val="window" lastClr="FFFFFF"/>
                </a:solidFill>
                <a:prstDash val="solid"/>
                <a:miter lim="800000"/>
              </a:ln>
              <a:effectLst/>
            </p:spPr>
            <p:txBody>
              <a:bodyPr rtlCol="0" anchor="ctr"/>
              <a:lstStyle/>
              <a:p>
                <a:pPr algn="ctr">
                  <a:defRPr/>
                </a:pPr>
                <a:r>
                  <a:rPr lang="zh-CN" altLang="en-US" sz="1200" b="1" kern="0" dirty="0">
                    <a:solidFill>
                      <a:prstClr val="white"/>
                    </a:solidFill>
                    <a:latin typeface="Microsoft YaHei" panose="020B0503020204020204" pitchFamily="34" charset="-122"/>
                    <a:ea typeface="Microsoft YaHei" panose="020B0503020204020204" pitchFamily="34" charset="-122"/>
                    <a:cs typeface="+mn-ea"/>
                    <a:sym typeface="+mn-lt"/>
                  </a:rPr>
                  <a:t>政务</a:t>
                </a:r>
              </a:p>
            </p:txBody>
          </p:sp>
          <p:sp>
            <p:nvSpPr>
              <p:cNvPr id="49" name="文本框 48">
                <a:extLst>
                  <a:ext uri="{FF2B5EF4-FFF2-40B4-BE49-F238E27FC236}">
                    <a16:creationId xmlns="" xmlns:a16="http://schemas.microsoft.com/office/drawing/2014/main" id="{16BBAE23-B20D-8D4C-942D-818A918D35EF}"/>
                  </a:ext>
                </a:extLst>
              </p:cNvPr>
              <p:cNvSpPr txBox="1"/>
              <p:nvPr/>
            </p:nvSpPr>
            <p:spPr>
              <a:xfrm>
                <a:off x="6038850" y="2800350"/>
                <a:ext cx="901471" cy="284215"/>
              </a:xfrm>
              <a:prstGeom prst="rect">
                <a:avLst/>
              </a:prstGeom>
              <a:noFill/>
            </p:spPr>
            <p:txBody>
              <a:bodyPr wrap="square" rtlCol="0">
                <a:spAutoFit/>
              </a:bodyPr>
              <a:lstStyle/>
              <a:p>
                <a:r>
                  <a:rPr lang="zh-CN" altLang="en-US" sz="1200" b="1" dirty="0">
                    <a:solidFill>
                      <a:prstClr val="black"/>
                    </a:solidFill>
                    <a:latin typeface="Microsoft YaHei" panose="020B0503020204020204" pitchFamily="34" charset="-122"/>
                    <a:ea typeface="Microsoft YaHei" panose="020B0503020204020204" pitchFamily="34" charset="-122"/>
                    <a:cs typeface="+mn-ea"/>
                    <a:sym typeface="+mn-lt"/>
                  </a:rPr>
                  <a:t>基础设施</a:t>
                </a:r>
              </a:p>
            </p:txBody>
          </p:sp>
          <p:sp>
            <p:nvSpPr>
              <p:cNvPr id="50" name="文本框 49">
                <a:extLst>
                  <a:ext uri="{FF2B5EF4-FFF2-40B4-BE49-F238E27FC236}">
                    <a16:creationId xmlns="" xmlns:a16="http://schemas.microsoft.com/office/drawing/2014/main" id="{886DC74D-E999-B448-8FAA-355DB3FC81DA}"/>
                  </a:ext>
                </a:extLst>
              </p:cNvPr>
              <p:cNvSpPr txBox="1"/>
              <p:nvPr/>
            </p:nvSpPr>
            <p:spPr>
              <a:xfrm>
                <a:off x="11290528" y="5773936"/>
                <a:ext cx="1027294" cy="284215"/>
              </a:xfrm>
              <a:prstGeom prst="rect">
                <a:avLst/>
              </a:prstGeom>
              <a:noFill/>
            </p:spPr>
            <p:txBody>
              <a:bodyPr wrap="square" rtlCol="0">
                <a:spAutoFit/>
              </a:bodyPr>
              <a:lstStyle/>
              <a:p>
                <a:r>
                  <a:rPr lang="zh-CN" altLang="en-US" sz="1200" b="1" dirty="0">
                    <a:solidFill>
                      <a:prstClr val="black"/>
                    </a:solidFill>
                    <a:latin typeface="Microsoft YaHei" panose="020B0503020204020204" pitchFamily="34" charset="-122"/>
                    <a:ea typeface="Microsoft YaHei" panose="020B0503020204020204" pitchFamily="34" charset="-122"/>
                    <a:cs typeface="+mn-ea"/>
                    <a:sym typeface="+mn-lt"/>
                  </a:rPr>
                  <a:t>应用范围</a:t>
                </a:r>
              </a:p>
            </p:txBody>
          </p:sp>
          <p:sp>
            <p:nvSpPr>
              <p:cNvPr id="51" name="流程图: 终止 19">
                <a:extLst>
                  <a:ext uri="{FF2B5EF4-FFF2-40B4-BE49-F238E27FC236}">
                    <a16:creationId xmlns="" xmlns:a16="http://schemas.microsoft.com/office/drawing/2014/main" id="{2DD12211-6749-774D-83FD-D50C3111A471}"/>
                  </a:ext>
                </a:extLst>
              </p:cNvPr>
              <p:cNvSpPr/>
              <p:nvPr/>
            </p:nvSpPr>
            <p:spPr>
              <a:xfrm>
                <a:off x="6411616" y="6060775"/>
                <a:ext cx="693787" cy="192381"/>
              </a:xfrm>
              <a:prstGeom prst="flowChartTerminator">
                <a:avLst/>
              </a:prstGeom>
              <a:solidFill>
                <a:sysClr val="window" lastClr="FFFFFF">
                  <a:lumMod val="50000"/>
                </a:sysClr>
              </a:solidFill>
              <a:ln w="12700" cap="flat" cmpd="sng" algn="ctr">
                <a:noFill/>
                <a:prstDash val="solid"/>
                <a:miter lim="800000"/>
              </a:ln>
              <a:effectLst/>
            </p:spPr>
            <p:txBody>
              <a:bodyPr rtlCol="0" anchor="ctr"/>
              <a:lstStyle/>
              <a:p>
                <a:pPr algn="ctr">
                  <a:defRPr/>
                </a:pPr>
                <a:r>
                  <a:rPr lang="zh-CN" altLang="en-US" sz="800" b="1" kern="0" dirty="0">
                    <a:solidFill>
                      <a:prstClr val="white"/>
                    </a:solidFill>
                    <a:latin typeface="Microsoft YaHei" panose="020B0503020204020204" pitchFamily="34" charset="-122"/>
                    <a:ea typeface="Microsoft YaHei" panose="020B0503020204020204" pitchFamily="34" charset="-122"/>
                    <a:cs typeface="+mn-ea"/>
                    <a:sym typeface="+mn-lt"/>
                  </a:rPr>
                  <a:t>业务监测</a:t>
                </a:r>
              </a:p>
            </p:txBody>
          </p:sp>
          <p:sp>
            <p:nvSpPr>
              <p:cNvPr id="52" name="流程图: 终止 20">
                <a:extLst>
                  <a:ext uri="{FF2B5EF4-FFF2-40B4-BE49-F238E27FC236}">
                    <a16:creationId xmlns="" xmlns:a16="http://schemas.microsoft.com/office/drawing/2014/main" id="{19D909AE-EC0F-BE4F-9FBD-DD4D26A2878E}"/>
                  </a:ext>
                </a:extLst>
              </p:cNvPr>
              <p:cNvSpPr/>
              <p:nvPr/>
            </p:nvSpPr>
            <p:spPr>
              <a:xfrm>
                <a:off x="7486346" y="6060775"/>
                <a:ext cx="693787" cy="192381"/>
              </a:xfrm>
              <a:prstGeom prst="flowChartTerminator">
                <a:avLst/>
              </a:prstGeom>
              <a:solidFill>
                <a:sysClr val="window" lastClr="FFFFFF">
                  <a:lumMod val="50000"/>
                </a:sysClr>
              </a:solidFill>
              <a:ln w="12700" cap="flat" cmpd="sng" algn="ctr">
                <a:noFill/>
                <a:prstDash val="solid"/>
                <a:miter lim="800000"/>
              </a:ln>
              <a:effectLst/>
            </p:spPr>
            <p:txBody>
              <a:bodyPr rtlCol="0" anchor="ctr"/>
              <a:lstStyle/>
              <a:p>
                <a:pPr algn="ctr">
                  <a:defRPr/>
                </a:pPr>
                <a:r>
                  <a:rPr lang="zh-CN" altLang="en-US" sz="800" b="1" kern="0" dirty="0">
                    <a:solidFill>
                      <a:prstClr val="white"/>
                    </a:solidFill>
                    <a:latin typeface="Microsoft YaHei" panose="020B0503020204020204" pitchFamily="34" charset="-122"/>
                    <a:ea typeface="Microsoft YaHei" panose="020B0503020204020204" pitchFamily="34" charset="-122"/>
                    <a:cs typeface="+mn-ea"/>
                    <a:sym typeface="+mn-lt"/>
                  </a:rPr>
                  <a:t>业务洞察</a:t>
                </a:r>
              </a:p>
            </p:txBody>
          </p:sp>
          <p:sp>
            <p:nvSpPr>
              <p:cNvPr id="53" name="流程图: 终止 21">
                <a:extLst>
                  <a:ext uri="{FF2B5EF4-FFF2-40B4-BE49-F238E27FC236}">
                    <a16:creationId xmlns="" xmlns:a16="http://schemas.microsoft.com/office/drawing/2014/main" id="{7CC433C1-7CF1-9442-92DB-6CCADE62E1FC}"/>
                  </a:ext>
                </a:extLst>
              </p:cNvPr>
              <p:cNvSpPr/>
              <p:nvPr/>
            </p:nvSpPr>
            <p:spPr>
              <a:xfrm>
                <a:off x="8612661" y="6060775"/>
                <a:ext cx="693787" cy="192380"/>
              </a:xfrm>
              <a:prstGeom prst="flowChartTerminator">
                <a:avLst/>
              </a:prstGeom>
              <a:solidFill>
                <a:sysClr val="window" lastClr="FFFFFF">
                  <a:lumMod val="50000"/>
                </a:sysClr>
              </a:solidFill>
              <a:ln w="12700" cap="flat" cmpd="sng" algn="ctr">
                <a:noFill/>
                <a:prstDash val="solid"/>
                <a:miter lim="800000"/>
              </a:ln>
              <a:effectLst/>
            </p:spPr>
            <p:txBody>
              <a:bodyPr rtlCol="0" anchor="ctr"/>
              <a:lstStyle/>
              <a:p>
                <a:pPr algn="ctr">
                  <a:defRPr/>
                </a:pPr>
                <a:r>
                  <a:rPr lang="zh-CN" altLang="en-US" sz="800" b="1" kern="0" dirty="0">
                    <a:solidFill>
                      <a:prstClr val="white"/>
                    </a:solidFill>
                    <a:latin typeface="Microsoft YaHei" panose="020B0503020204020204" pitchFamily="34" charset="-122"/>
                    <a:ea typeface="Microsoft YaHei" panose="020B0503020204020204" pitchFamily="34" charset="-122"/>
                    <a:cs typeface="+mn-ea"/>
                    <a:sym typeface="+mn-lt"/>
                  </a:rPr>
                  <a:t>业务优化</a:t>
                </a:r>
              </a:p>
            </p:txBody>
          </p:sp>
          <p:sp>
            <p:nvSpPr>
              <p:cNvPr id="54" name="流程图: 终止 22">
                <a:extLst>
                  <a:ext uri="{FF2B5EF4-FFF2-40B4-BE49-F238E27FC236}">
                    <a16:creationId xmlns="" xmlns:a16="http://schemas.microsoft.com/office/drawing/2014/main" id="{B3A2887A-509F-8540-B2E9-6ED3A42987F0}"/>
                  </a:ext>
                </a:extLst>
              </p:cNvPr>
              <p:cNvSpPr/>
              <p:nvPr/>
            </p:nvSpPr>
            <p:spPr>
              <a:xfrm>
                <a:off x="9783130" y="6060775"/>
                <a:ext cx="693787" cy="192380"/>
              </a:xfrm>
              <a:prstGeom prst="flowChartTerminator">
                <a:avLst/>
              </a:prstGeom>
              <a:solidFill>
                <a:sysClr val="window" lastClr="FFFFFF">
                  <a:lumMod val="50000"/>
                </a:sysClr>
              </a:solidFill>
              <a:ln w="12700" cap="flat" cmpd="sng" algn="ctr">
                <a:noFill/>
                <a:prstDash val="solid"/>
                <a:miter lim="800000"/>
              </a:ln>
              <a:effectLst/>
            </p:spPr>
            <p:txBody>
              <a:bodyPr rtlCol="0" anchor="ctr"/>
              <a:lstStyle/>
              <a:p>
                <a:pPr algn="ctr">
                  <a:defRPr/>
                </a:pPr>
                <a:r>
                  <a:rPr lang="zh-CN" altLang="en-US" sz="800" b="1" kern="0" dirty="0">
                    <a:solidFill>
                      <a:prstClr val="white"/>
                    </a:solidFill>
                    <a:latin typeface="Microsoft YaHei" panose="020B0503020204020204" pitchFamily="34" charset="-122"/>
                    <a:ea typeface="Microsoft YaHei" panose="020B0503020204020204" pitchFamily="34" charset="-122"/>
                    <a:cs typeface="+mn-ea"/>
                    <a:sym typeface="+mn-lt"/>
                  </a:rPr>
                  <a:t>数据盈利</a:t>
                </a:r>
              </a:p>
            </p:txBody>
          </p:sp>
          <p:sp>
            <p:nvSpPr>
              <p:cNvPr id="55" name="流程图: 终止 23">
                <a:extLst>
                  <a:ext uri="{FF2B5EF4-FFF2-40B4-BE49-F238E27FC236}">
                    <a16:creationId xmlns="" xmlns:a16="http://schemas.microsoft.com/office/drawing/2014/main" id="{6DFB2F4A-8EDF-C843-98B2-566B4F95E8CF}"/>
                  </a:ext>
                </a:extLst>
              </p:cNvPr>
              <p:cNvSpPr/>
              <p:nvPr/>
            </p:nvSpPr>
            <p:spPr>
              <a:xfrm>
                <a:off x="10921802" y="6060775"/>
                <a:ext cx="693787" cy="192380"/>
              </a:xfrm>
              <a:prstGeom prst="flowChartTerminator">
                <a:avLst/>
              </a:prstGeom>
              <a:solidFill>
                <a:sysClr val="window" lastClr="FFFFFF">
                  <a:lumMod val="50000"/>
                </a:sysClr>
              </a:solidFill>
              <a:ln w="12700" cap="flat" cmpd="sng" algn="ctr">
                <a:noFill/>
                <a:prstDash val="solid"/>
                <a:miter lim="800000"/>
              </a:ln>
              <a:effectLst/>
            </p:spPr>
            <p:txBody>
              <a:bodyPr rtlCol="0" anchor="ctr"/>
              <a:lstStyle/>
              <a:p>
                <a:pPr algn="ctr">
                  <a:defRPr/>
                </a:pPr>
                <a:r>
                  <a:rPr lang="zh-CN" altLang="en-US" sz="800" b="1" kern="0" dirty="0">
                    <a:solidFill>
                      <a:prstClr val="white"/>
                    </a:solidFill>
                    <a:latin typeface="Microsoft YaHei" panose="020B0503020204020204" pitchFamily="34" charset="-122"/>
                    <a:ea typeface="Microsoft YaHei" panose="020B0503020204020204" pitchFamily="34" charset="-122"/>
                    <a:cs typeface="+mn-ea"/>
                    <a:sym typeface="+mn-lt"/>
                  </a:rPr>
                  <a:t>业务重塑</a:t>
                </a:r>
              </a:p>
            </p:txBody>
          </p:sp>
        </p:grpSp>
      </p:grpSp>
      <p:sp>
        <p:nvSpPr>
          <p:cNvPr id="29" name="object 4"/>
          <p:cNvSpPr txBox="1"/>
          <p:nvPr/>
        </p:nvSpPr>
        <p:spPr>
          <a:xfrm>
            <a:off x="205852" y="961016"/>
            <a:ext cx="11650788" cy="2215991"/>
          </a:xfrm>
          <a:prstGeom prst="rect">
            <a:avLst/>
          </a:prstGeom>
        </p:spPr>
        <p:txBody>
          <a:bodyPr vert="horz" wrap="square" lIns="0" tIns="0" rIns="0" bIns="0" rtlCol="0">
            <a:spAutoFit/>
          </a:bodyPr>
          <a:lstStyle/>
          <a:p>
            <a:pPr marL="0" marR="0">
              <a:lnSpc>
                <a:spcPct val="150000"/>
              </a:lnSpc>
              <a:spcBef>
                <a:spcPct val="0"/>
              </a:spcBef>
              <a:spcAft>
                <a:spcPct val="0"/>
              </a:spcAft>
              <a:buFont typeface="Wingdings" pitchFamily="2" charset="2"/>
              <a:buChar char="u"/>
            </a:pPr>
            <a:r>
              <a:rPr lang="zh-CN" altLang="en-US" sz="1600" b="1" dirty="0">
                <a:solidFill>
                  <a:srgbClr val="FF0000"/>
                </a:solidFill>
                <a:latin typeface="微软雅黑" pitchFamily="34" charset="-122"/>
                <a:ea typeface="微软雅黑" pitchFamily="34" charset="-122"/>
                <a:cs typeface="BENGAR+Î¢ÈíÑÅºÚ,Bold"/>
              </a:rPr>
              <a:t>看行业：</a:t>
            </a:r>
            <a:r>
              <a:rPr sz="1600" b="1" dirty="0">
                <a:solidFill>
                  <a:srgbClr val="000000"/>
                </a:solidFill>
                <a:latin typeface="微软雅黑" pitchFamily="34" charset="-122"/>
                <a:ea typeface="微软雅黑" pitchFamily="34" charset="-122"/>
                <a:cs typeface="BENGAR+Î¢ÈíÑÅºÚ,Bold"/>
              </a:rPr>
              <a:t>2018</a:t>
            </a:r>
            <a:r>
              <a:rPr sz="1600" b="1" dirty="0">
                <a:solidFill>
                  <a:srgbClr val="000000"/>
                </a:solidFill>
                <a:latin typeface="微软雅黑" pitchFamily="34" charset="-122"/>
                <a:ea typeface="微软雅黑" pitchFamily="34" charset="-122"/>
                <a:cs typeface="NTURAQ+Î¢ÈíÑÅºÚ,Bold"/>
              </a:rPr>
              <a:t>年中国大数据核心产业规模为</a:t>
            </a:r>
            <a:r>
              <a:rPr sz="1600" b="1" dirty="0">
                <a:solidFill>
                  <a:srgbClr val="000000"/>
                </a:solidFill>
                <a:latin typeface="微软雅黑" pitchFamily="34" charset="-122"/>
                <a:ea typeface="微软雅黑" pitchFamily="34" charset="-122"/>
                <a:cs typeface="BENGAR+Î¢ÈíÑÅºÚ,Bold"/>
              </a:rPr>
              <a:t>236</a:t>
            </a:r>
            <a:r>
              <a:rPr sz="1600" b="1" dirty="0">
                <a:solidFill>
                  <a:srgbClr val="000000"/>
                </a:solidFill>
                <a:latin typeface="微软雅黑" pitchFamily="34" charset="-122"/>
                <a:ea typeface="微软雅黑" pitchFamily="34" charset="-122"/>
                <a:cs typeface="NTURAQ+Î¢ÈíÑÅºÚ,Bold"/>
              </a:rPr>
              <a:t>亿元人民币，整体</a:t>
            </a:r>
            <a:r>
              <a:rPr sz="1600" b="1" dirty="0">
                <a:solidFill>
                  <a:srgbClr val="000000"/>
                </a:solidFill>
                <a:latin typeface="微软雅黑" pitchFamily="34" charset="-122"/>
                <a:ea typeface="微软雅黑" pitchFamily="34" charset="-122"/>
                <a:cs typeface="BENGAR+Î¢ÈíÑÅºÚ,Bold"/>
              </a:rPr>
              <a:t>6000</a:t>
            </a:r>
            <a:r>
              <a:rPr sz="1600" b="1" dirty="0">
                <a:solidFill>
                  <a:srgbClr val="000000"/>
                </a:solidFill>
                <a:latin typeface="微软雅黑" pitchFamily="34" charset="-122"/>
                <a:ea typeface="微软雅黑" pitchFamily="34" charset="-122"/>
                <a:cs typeface="NTURAQ+Î¢ÈíÑÅºÚ,Bold"/>
              </a:rPr>
              <a:t>亿</a:t>
            </a:r>
            <a:r>
              <a:rPr lang="zh-CN" altLang="en-US" sz="1600" b="1" dirty="0">
                <a:solidFill>
                  <a:srgbClr val="000000"/>
                </a:solidFill>
                <a:latin typeface="微软雅黑" pitchFamily="34" charset="-122"/>
                <a:ea typeface="微软雅黑" pitchFamily="34" charset="-122"/>
                <a:cs typeface="NTURAQ+Î¢ÈíÑÅºÚ,Bold"/>
              </a:rPr>
              <a:t>，</a:t>
            </a:r>
            <a:r>
              <a:rPr sz="1600" b="1" dirty="0">
                <a:solidFill>
                  <a:srgbClr val="000000"/>
                </a:solidFill>
                <a:latin typeface="微软雅黑" pitchFamily="34" charset="-122"/>
                <a:ea typeface="微软雅黑" pitchFamily="34" charset="-122"/>
                <a:cs typeface="NTURAQ+Î¢ÈíÑÅºÚ,Bold"/>
              </a:rPr>
              <a:t>预计</a:t>
            </a:r>
            <a:r>
              <a:rPr sz="1600" b="1" dirty="0">
                <a:solidFill>
                  <a:srgbClr val="000000"/>
                </a:solidFill>
                <a:latin typeface="微软雅黑" pitchFamily="34" charset="-122"/>
                <a:ea typeface="微软雅黑" pitchFamily="34" charset="-122"/>
                <a:cs typeface="BENGAR+Î¢ÈíÑÅºÚ,Bold"/>
              </a:rPr>
              <a:t>2018-2020</a:t>
            </a:r>
            <a:r>
              <a:rPr sz="1600" b="1" dirty="0">
                <a:solidFill>
                  <a:srgbClr val="000000"/>
                </a:solidFill>
                <a:latin typeface="微软雅黑" pitchFamily="34" charset="-122"/>
                <a:ea typeface="微软雅黑" pitchFamily="34" charset="-122"/>
                <a:cs typeface="NTURAQ+Î¢ÈíÑÅºÚ,Bold"/>
              </a:rPr>
              <a:t>年间，规模增速将保持在</a:t>
            </a:r>
            <a:r>
              <a:rPr sz="1600" b="1" dirty="0">
                <a:solidFill>
                  <a:srgbClr val="000000"/>
                </a:solidFill>
                <a:latin typeface="微软雅黑" pitchFamily="34" charset="-122"/>
                <a:ea typeface="微软雅黑" pitchFamily="34" charset="-122"/>
                <a:cs typeface="BENGAR+Î¢ÈíÑÅºÚ,Bold"/>
              </a:rPr>
              <a:t>30%</a:t>
            </a:r>
            <a:r>
              <a:rPr sz="1600" b="1" dirty="0">
                <a:solidFill>
                  <a:srgbClr val="000000"/>
                </a:solidFill>
                <a:latin typeface="微软雅黑" pitchFamily="34" charset="-122"/>
                <a:ea typeface="微软雅黑" pitchFamily="34" charset="-122"/>
                <a:cs typeface="NTURAQ+Î¢ÈíÑÅºÚ,Bold"/>
              </a:rPr>
              <a:t>以上，</a:t>
            </a:r>
            <a:r>
              <a:rPr sz="1600" b="1" dirty="0">
                <a:solidFill>
                  <a:srgbClr val="000000"/>
                </a:solidFill>
                <a:latin typeface="微软雅黑" pitchFamily="34" charset="-122"/>
                <a:ea typeface="微软雅黑" pitchFamily="34" charset="-122"/>
                <a:cs typeface="BENGAR+Î¢ÈíÑÅºÚ,Bold"/>
              </a:rPr>
              <a:t>2020</a:t>
            </a:r>
            <a:r>
              <a:rPr sz="1600" b="1" dirty="0">
                <a:solidFill>
                  <a:srgbClr val="000000"/>
                </a:solidFill>
                <a:latin typeface="微软雅黑" pitchFamily="34" charset="-122"/>
                <a:ea typeface="微软雅黑" pitchFamily="34" charset="-122"/>
                <a:cs typeface="NTURAQ+Î¢ÈíÑÅºÚ,Bold"/>
              </a:rPr>
              <a:t>年实现万亿</a:t>
            </a:r>
            <a:r>
              <a:rPr lang="zh-CN" altLang="en-US" sz="1600" b="1" dirty="0">
                <a:solidFill>
                  <a:srgbClr val="000000"/>
                </a:solidFill>
                <a:latin typeface="微软雅黑" pitchFamily="34" charset="-122"/>
                <a:ea typeface="微软雅黑" pitchFamily="34" charset="-122"/>
                <a:cs typeface="NTURAQ+Î¢ÈíÑÅºÚ,Bold"/>
              </a:rPr>
              <a:t>，</a:t>
            </a:r>
            <a:r>
              <a:rPr sz="1600" b="1" dirty="0" err="1">
                <a:solidFill>
                  <a:srgbClr val="000000"/>
                </a:solidFill>
                <a:latin typeface="微软雅黑" pitchFamily="34" charset="-122"/>
                <a:ea typeface="微软雅黑" pitchFamily="34" charset="-122"/>
                <a:cs typeface="NTURAQ+Î¢ÈíÑÅºÚ,Bold"/>
              </a:rPr>
              <a:t>高成熟度行业（如金融、政务、互联网）</a:t>
            </a:r>
            <a:r>
              <a:rPr sz="1600" b="1" dirty="0" err="1" smtClean="0">
                <a:solidFill>
                  <a:srgbClr val="000000"/>
                </a:solidFill>
                <a:latin typeface="微软雅黑" pitchFamily="34" charset="-122"/>
                <a:ea typeface="微软雅黑" pitchFamily="34" charset="-122"/>
                <a:cs typeface="NTURAQ+Î¢ÈíÑÅºÚ,Bold"/>
              </a:rPr>
              <a:t>市场机会巨大</a:t>
            </a:r>
            <a:r>
              <a:rPr lang="zh-CN" altLang="en-US" sz="1600" b="1" dirty="0" smtClean="0">
                <a:solidFill>
                  <a:srgbClr val="000000"/>
                </a:solidFill>
                <a:latin typeface="微软雅黑" pitchFamily="34" charset="-122"/>
                <a:ea typeface="微软雅黑" pitchFamily="34" charset="-122"/>
                <a:cs typeface="NTURAQ+Î¢ÈíÑÅºÚ,Bold"/>
              </a:rPr>
              <a:t>。</a:t>
            </a:r>
            <a:endParaRPr lang="en-US" sz="1600" b="1" dirty="0">
              <a:solidFill>
                <a:srgbClr val="000000"/>
              </a:solidFill>
              <a:latin typeface="微软雅黑" pitchFamily="34" charset="-122"/>
              <a:ea typeface="微软雅黑" pitchFamily="34" charset="-122"/>
              <a:cs typeface="NTURAQ+Î¢ÈíÑÅºÚ,Bold"/>
            </a:endParaRPr>
          </a:p>
          <a:p>
            <a:pPr>
              <a:lnSpc>
                <a:spcPct val="150000"/>
              </a:lnSpc>
              <a:spcBef>
                <a:spcPct val="0"/>
              </a:spcBef>
              <a:spcAft>
                <a:spcPct val="0"/>
              </a:spcAft>
              <a:buFont typeface="Wingdings" pitchFamily="2" charset="2"/>
              <a:buChar char="u"/>
            </a:pPr>
            <a:r>
              <a:rPr lang="zh-CN" altLang="en-US" sz="1600" b="1" dirty="0">
                <a:solidFill>
                  <a:srgbClr val="FF0000"/>
                </a:solidFill>
                <a:latin typeface="微软雅黑" pitchFamily="34" charset="-122"/>
                <a:ea typeface="微软雅黑" pitchFamily="34" charset="-122"/>
                <a:cs typeface="NTURAQ+Î¢ÈíÑÅºÚ,Bold"/>
              </a:rPr>
              <a:t>读政策</a:t>
            </a:r>
            <a:r>
              <a:rPr lang="zh-CN" altLang="en-US" sz="1600" b="1" dirty="0" smtClean="0">
                <a:solidFill>
                  <a:srgbClr val="FF0000"/>
                </a:solidFill>
                <a:latin typeface="微软雅黑" pitchFamily="34" charset="-122"/>
                <a:ea typeface="微软雅黑" pitchFamily="34" charset="-122"/>
                <a:cs typeface="NTURAQ+Î¢ÈíÑÅºÚ,Bold"/>
              </a:rPr>
              <a:t>：</a:t>
            </a:r>
            <a:r>
              <a:rPr lang="zh-CN" altLang="en-US" sz="1600" b="1" dirty="0" smtClean="0">
                <a:latin typeface="微软雅黑" pitchFamily="34" charset="-122"/>
                <a:ea typeface="微软雅黑" pitchFamily="34" charset="-122"/>
                <a:cs typeface="NTURAQ+Î¢ÈíÑÅºÚ,Bold"/>
              </a:rPr>
              <a:t>省政府</a:t>
            </a:r>
            <a:r>
              <a:rPr lang="zh-CN" altLang="en-US" sz="1600" b="1" dirty="0">
                <a:latin typeface="微软雅黑" pitchFamily="34" charset="-122"/>
                <a:ea typeface="微软雅黑" pitchFamily="34" charset="-122"/>
                <a:cs typeface="NTURAQ+Î¢ÈíÑÅºÚ,Bold"/>
              </a:rPr>
              <a:t>印发</a:t>
            </a:r>
            <a:r>
              <a:rPr lang="en-US" altLang="zh-CN" sz="1600" b="1" dirty="0">
                <a:latin typeface="微软雅黑" pitchFamily="34" charset="-122"/>
                <a:ea typeface="微软雅黑" pitchFamily="34" charset="-122"/>
                <a:cs typeface="NTURAQ+Î¢ÈíÑÅºÚ,Bold"/>
              </a:rPr>
              <a:t>《</a:t>
            </a:r>
            <a:r>
              <a:rPr lang="zh-CN" altLang="en-US" sz="1600" b="1" dirty="0">
                <a:latin typeface="微软雅黑" panose="020B0503020204020204" pitchFamily="34" charset="-122"/>
                <a:ea typeface="微软雅黑" panose="020B0503020204020204" pitchFamily="34" charset="-122"/>
              </a:rPr>
              <a:t>福建省促进大数据发展实施方案（</a:t>
            </a:r>
            <a:r>
              <a:rPr lang="en-US" altLang="zh-CN" sz="1600" b="1" dirty="0">
                <a:latin typeface="微软雅黑" panose="020B0503020204020204" pitchFamily="34" charset="-122"/>
                <a:ea typeface="微软雅黑" panose="020B0503020204020204" pitchFamily="34" charset="-122"/>
              </a:rPr>
              <a:t>2016—2020</a:t>
            </a:r>
            <a:r>
              <a:rPr lang="zh-CN" altLang="en-US" sz="1600" b="1" dirty="0">
                <a:latin typeface="微软雅黑" panose="020B0503020204020204" pitchFamily="34" charset="-122"/>
                <a:ea typeface="微软雅黑" panose="020B0503020204020204" pitchFamily="34" charset="-122"/>
              </a:rPr>
              <a:t>年）</a:t>
            </a:r>
            <a:r>
              <a:rPr lang="en-US" altLang="zh-CN" sz="1600" b="1" dirty="0" smtClean="0">
                <a:latin typeface="微软雅黑" pitchFamily="34" charset="-122"/>
                <a:ea typeface="微软雅黑" pitchFamily="34" charset="-122"/>
                <a:cs typeface="NTURAQ+Î¢ÈíÑÅºÚ,Bold"/>
              </a:rPr>
              <a:t>》</a:t>
            </a:r>
            <a:r>
              <a:rPr lang="zh-CN" altLang="en-US" sz="1600" b="1" dirty="0" smtClean="0">
                <a:latin typeface="微软雅黑" pitchFamily="34" charset="-122"/>
                <a:ea typeface="微软雅黑" pitchFamily="34" charset="-122"/>
                <a:cs typeface="NTURAQ+Î¢ÈíÑÅºÚ,Bold"/>
              </a:rPr>
              <a:t>指出，到</a:t>
            </a:r>
            <a:r>
              <a:rPr lang="en-US" altLang="zh-CN" sz="1600" b="1" dirty="0" smtClean="0">
                <a:latin typeface="微软雅黑" pitchFamily="34" charset="-122"/>
                <a:ea typeface="微软雅黑" pitchFamily="34" charset="-122"/>
                <a:cs typeface="NTURAQ+Î¢ÈíÑÅºÚ,Bold"/>
              </a:rPr>
              <a:t>2020</a:t>
            </a:r>
            <a:r>
              <a:rPr lang="zh-CN" altLang="en-US" sz="1600" b="1" dirty="0" smtClean="0">
                <a:latin typeface="微软雅黑" pitchFamily="34" charset="-122"/>
                <a:ea typeface="微软雅黑" pitchFamily="34" charset="-122"/>
                <a:cs typeface="NTURAQ+Î¢ÈíÑÅºÚ,Bold"/>
              </a:rPr>
              <a:t>年，政务工作、公共事业、城市运行、商事服务和生产生活等重点领域大数据应用全面建成，构建全国一流的大数据产业和应用示范基础。</a:t>
            </a:r>
            <a:endParaRPr lang="en-US" sz="1600" b="1" dirty="0">
              <a:latin typeface="微软雅黑" pitchFamily="34" charset="-122"/>
              <a:ea typeface="微软雅黑" pitchFamily="34" charset="-122"/>
              <a:cs typeface="NTURAQ+Î¢ÈíÑÅºÚ,Bold"/>
            </a:endParaRPr>
          </a:p>
          <a:p>
            <a:pPr marL="0" marR="0">
              <a:lnSpc>
                <a:spcPct val="150000"/>
              </a:lnSpc>
              <a:spcBef>
                <a:spcPct val="0"/>
              </a:spcBef>
              <a:spcAft>
                <a:spcPct val="0"/>
              </a:spcAft>
              <a:buFont typeface="Wingdings" pitchFamily="2" charset="2"/>
              <a:buChar char="u"/>
            </a:pPr>
            <a:r>
              <a:rPr lang="zh-CN" altLang="en-US" sz="1600" b="1" dirty="0">
                <a:solidFill>
                  <a:srgbClr val="FF0000"/>
                </a:solidFill>
                <a:latin typeface="微软雅黑" pitchFamily="34" charset="-122"/>
                <a:ea typeface="微软雅黑" pitchFamily="34" charset="-122"/>
                <a:cs typeface="NTURAQ+Î¢ÈíÑÅºÚ,Bold"/>
              </a:rPr>
              <a:t>比横向：</a:t>
            </a:r>
            <a:r>
              <a:rPr lang="zh-CN" altLang="en-US" sz="1600" b="1" dirty="0">
                <a:solidFill>
                  <a:srgbClr val="000000"/>
                </a:solidFill>
                <a:latin typeface="微软雅黑" pitchFamily="34" charset="-122"/>
                <a:ea typeface="微软雅黑" pitchFamily="34" charset="-122"/>
                <a:cs typeface="NTURAQ+Î¢ÈíÑÅºÚ,Bold"/>
              </a:rPr>
              <a:t>集团公司</a:t>
            </a:r>
            <a:r>
              <a:rPr lang="en-US" altLang="zh-CN" sz="1600" b="1" dirty="0">
                <a:solidFill>
                  <a:srgbClr val="000000"/>
                </a:solidFill>
                <a:latin typeface="微软雅黑" pitchFamily="34" charset="-122"/>
                <a:ea typeface="微软雅黑" pitchFamily="34" charset="-122"/>
                <a:cs typeface="DSVFKS+Î¢ÈíÑÅºÚ"/>
              </a:rPr>
              <a:t>1-7</a:t>
            </a:r>
            <a:r>
              <a:rPr lang="zh-CN" altLang="en-US" sz="1600" b="1" dirty="0">
                <a:solidFill>
                  <a:srgbClr val="000000"/>
                </a:solidFill>
                <a:latin typeface="微软雅黑" pitchFamily="34" charset="-122"/>
                <a:ea typeface="微软雅黑" pitchFamily="34" charset="-122"/>
                <a:cs typeface="AHAVUT+Î¢ÈíÑÅºÚ"/>
              </a:rPr>
              <a:t>月累计完成收入</a:t>
            </a:r>
            <a:r>
              <a:rPr lang="en-US" altLang="zh-CN" sz="1600" b="1" dirty="0">
                <a:solidFill>
                  <a:srgbClr val="000000"/>
                </a:solidFill>
                <a:latin typeface="微软雅黑" pitchFamily="34" charset="-122"/>
                <a:ea typeface="微软雅黑" pitchFamily="34" charset="-122"/>
                <a:cs typeface="DSVFKS+Î¢ÈíÑÅºÚ"/>
              </a:rPr>
              <a:t>2.6</a:t>
            </a:r>
            <a:r>
              <a:rPr lang="zh-CN" altLang="en-US" sz="1600" b="1" dirty="0">
                <a:solidFill>
                  <a:srgbClr val="000000"/>
                </a:solidFill>
                <a:latin typeface="微软雅黑" pitchFamily="34" charset="-122"/>
                <a:ea typeface="微软雅黑" pitchFamily="34" charset="-122"/>
                <a:cs typeface="AHAVUT+Î¢ÈíÑÅºÚ"/>
              </a:rPr>
              <a:t>亿元，同比增长</a:t>
            </a:r>
            <a:r>
              <a:rPr lang="en-US" altLang="zh-CN" sz="1600" b="1" dirty="0">
                <a:solidFill>
                  <a:srgbClr val="000000"/>
                </a:solidFill>
                <a:latin typeface="微软雅黑" pitchFamily="34" charset="-122"/>
                <a:ea typeface="微软雅黑" pitchFamily="34" charset="-122"/>
                <a:cs typeface="DSVFKS+Î¢ÈíÑÅºÚ"/>
              </a:rPr>
              <a:t>163.0%；</a:t>
            </a:r>
            <a:r>
              <a:rPr lang="zh-CN" altLang="en-US" sz="1600" b="1" dirty="0">
                <a:solidFill>
                  <a:srgbClr val="FF0000"/>
                </a:solidFill>
                <a:latin typeface="微软雅黑" panose="020B0503020204020204" pitchFamily="34" charset="-122"/>
                <a:ea typeface="微软雅黑" panose="020B0503020204020204" pitchFamily="34" charset="-122"/>
                <a:cs typeface="AHAVUT+Î¢ÈíÑÅºÚ"/>
              </a:rPr>
              <a:t>北京、上海、广东、江苏、黑龙江、贵州</a:t>
            </a:r>
            <a:r>
              <a:rPr lang="zh-CN" altLang="en-US" sz="1600" b="1" dirty="0">
                <a:solidFill>
                  <a:srgbClr val="000000"/>
                </a:solidFill>
                <a:latin typeface="微软雅黑" panose="020B0503020204020204" pitchFamily="34" charset="-122"/>
                <a:ea typeface="微软雅黑" panose="020B0503020204020204" pitchFamily="34" charset="-122"/>
                <a:cs typeface="AHAVUT+Î¢ÈíÑÅºÚ"/>
              </a:rPr>
              <a:t>六省大数据收入超千万，福建省大数据收入</a:t>
            </a:r>
            <a:r>
              <a:rPr lang="zh-CN" altLang="en-US" sz="1600" b="1" dirty="0" smtClean="0">
                <a:solidFill>
                  <a:srgbClr val="000000"/>
                </a:solidFill>
                <a:latin typeface="微软雅黑" panose="020B0503020204020204" pitchFamily="34" charset="-122"/>
                <a:ea typeface="微软雅黑" panose="020B0503020204020204" pitchFamily="34" charset="-122"/>
                <a:cs typeface="AHAVUT+Î¢ÈíÑÅºÚ"/>
              </a:rPr>
              <a:t>仅</a:t>
            </a:r>
            <a:r>
              <a:rPr lang="en-US" altLang="zh-CN" sz="1600" b="1" dirty="0" smtClean="0">
                <a:solidFill>
                  <a:srgbClr val="FF0000"/>
                </a:solidFill>
                <a:latin typeface="微软雅黑" panose="020B0503020204020204" pitchFamily="34" charset="-122"/>
                <a:ea typeface="微软雅黑" panose="020B0503020204020204" pitchFamily="34" charset="-122"/>
                <a:cs typeface="AHAVUT+Î¢ÈíÑÅºÚ"/>
              </a:rPr>
              <a:t>52.1</a:t>
            </a:r>
            <a:r>
              <a:rPr lang="zh-CN" altLang="en-US" sz="1600" b="1" dirty="0" smtClean="0">
                <a:solidFill>
                  <a:srgbClr val="000000"/>
                </a:solidFill>
                <a:latin typeface="微软雅黑" panose="020B0503020204020204" pitchFamily="34" charset="-122"/>
                <a:ea typeface="微软雅黑" panose="020B0503020204020204" pitchFamily="34" charset="-122"/>
                <a:cs typeface="AHAVUT+Î¢ÈíÑÅºÚ"/>
              </a:rPr>
              <a:t>万</a:t>
            </a:r>
            <a:r>
              <a:rPr lang="zh-CN" altLang="en-US" sz="1600" b="1" dirty="0">
                <a:solidFill>
                  <a:srgbClr val="000000"/>
                </a:solidFill>
                <a:latin typeface="微软雅黑" panose="020B0503020204020204" pitchFamily="34" charset="-122"/>
                <a:ea typeface="微软雅黑" panose="020B0503020204020204" pitchFamily="34" charset="-122"/>
                <a:cs typeface="AHAVUT+Î¢ÈíÑÅºÚ"/>
              </a:rPr>
              <a:t>，和兄弟省分差距很大。</a:t>
            </a:r>
            <a:endParaRPr lang="en-US" altLang="zh-CN" sz="1600" b="1" dirty="0">
              <a:solidFill>
                <a:srgbClr val="000000"/>
              </a:solidFill>
              <a:latin typeface="微软雅黑" panose="020B0503020204020204" pitchFamily="34" charset="-122"/>
              <a:ea typeface="微软雅黑" panose="020B0503020204020204" pitchFamily="34" charset="-122"/>
              <a:cs typeface="AHAVUT+Î¢ÈíÑÅºÚ"/>
            </a:endParaRPr>
          </a:p>
        </p:txBody>
      </p:sp>
    </p:spTree>
    <p:extLst>
      <p:ext uri="{BB962C8B-B14F-4D97-AF65-F5344CB8AC3E}">
        <p14:creationId xmlns:p14="http://schemas.microsoft.com/office/powerpoint/2010/main" xmlns="" val="1142198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8C621AF1-5FBB-45F1-8104-C9060A0B8B42}"/>
              </a:ext>
            </a:extLst>
          </p:cNvPr>
          <p:cNvSpPr/>
          <p:nvPr/>
        </p:nvSpPr>
        <p:spPr>
          <a:xfrm>
            <a:off x="407368" y="188640"/>
            <a:ext cx="4320480" cy="630942"/>
          </a:xfrm>
          <a:prstGeom prst="rect">
            <a:avLst/>
          </a:prstGeom>
        </p:spPr>
        <p:txBody>
          <a:bodyPr wrap="square">
            <a:spAutoFit/>
          </a:bodyPr>
          <a:lstStyle/>
          <a:p>
            <a:pPr marL="0" marR="0">
              <a:lnSpc>
                <a:spcPts val="4231"/>
              </a:lnSpc>
              <a:spcBef>
                <a:spcPct val="0"/>
              </a:spcBef>
              <a:spcAft>
                <a:spcPct val="0"/>
              </a:spcAft>
            </a:pPr>
            <a:r>
              <a:rPr lang="en-US" altLang="zh-CN" sz="2800" b="1" dirty="0">
                <a:solidFill>
                  <a:srgbClr val="000000"/>
                </a:solidFill>
                <a:latin typeface="微软雅黑" pitchFamily="34" charset="-122"/>
                <a:ea typeface="微软雅黑" pitchFamily="34" charset="-122"/>
                <a:cs typeface="UCAATF+Î¢ÈíÑÅºÚ"/>
              </a:rPr>
              <a:t>1.2  </a:t>
            </a:r>
            <a:r>
              <a:rPr lang="zh-CN" altLang="en-US" sz="2800" b="1" dirty="0">
                <a:solidFill>
                  <a:srgbClr val="000000"/>
                </a:solidFill>
                <a:latin typeface="微软雅黑" pitchFamily="34" charset="-122"/>
                <a:ea typeface="微软雅黑" pitchFamily="34" charset="-122"/>
                <a:cs typeface="UCAATF+Î¢ÈíÑÅºÚ"/>
              </a:rPr>
              <a:t>我司当前发展情况</a:t>
            </a:r>
          </a:p>
        </p:txBody>
      </p:sp>
      <p:sp>
        <p:nvSpPr>
          <p:cNvPr id="4" name="矩形 3">
            <a:extLst>
              <a:ext uri="{FF2B5EF4-FFF2-40B4-BE49-F238E27FC236}">
                <a16:creationId xmlns="" xmlns:a16="http://schemas.microsoft.com/office/drawing/2014/main" id="{E7918C03-C51B-4AB1-A85D-E62ED55709E2}"/>
              </a:ext>
            </a:extLst>
          </p:cNvPr>
          <p:cNvSpPr/>
          <p:nvPr/>
        </p:nvSpPr>
        <p:spPr>
          <a:xfrm>
            <a:off x="0" y="1052736"/>
            <a:ext cx="11928648" cy="1066959"/>
          </a:xfrm>
          <a:prstGeom prst="rect">
            <a:avLst/>
          </a:prstGeom>
          <a:ln w="12700">
            <a:noFill/>
          </a:ln>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nSpc>
                <a:spcPts val="192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总体发展情况：</a:t>
            </a:r>
            <a:r>
              <a:rPr lang="zh-CN" altLang="en-US" sz="1600" dirty="0" smtClean="0">
                <a:solidFill>
                  <a:schemeClr val="tx1"/>
                </a:solidFill>
                <a:latin typeface="微软雅黑" panose="020B0503020204020204" pitchFamily="34" charset="-122"/>
                <a:ea typeface="微软雅黑" panose="020B0503020204020204" pitchFamily="34" charset="-122"/>
              </a:rPr>
              <a:t>至</a:t>
            </a:r>
            <a:r>
              <a:rPr lang="en-US" altLang="zh-CN" sz="1600" dirty="0" smtClean="0">
                <a:solidFill>
                  <a:schemeClr val="tx1"/>
                </a:solidFill>
                <a:latin typeface="微软雅黑" panose="020B0503020204020204" pitchFamily="34" charset="-122"/>
                <a:ea typeface="微软雅黑" panose="020B0503020204020204" pitchFamily="34" charset="-122"/>
              </a:rPr>
              <a:t>9</a:t>
            </a:r>
            <a:r>
              <a:rPr lang="zh-CN" altLang="en-US" sz="1600" dirty="0" smtClean="0">
                <a:solidFill>
                  <a:schemeClr val="tx1"/>
                </a:solidFill>
                <a:latin typeface="微软雅黑" panose="020B0503020204020204" pitchFamily="34" charset="-122"/>
                <a:ea typeface="微软雅黑" panose="020B0503020204020204" pitchFamily="34" charset="-122"/>
              </a:rPr>
              <a:t>月</a:t>
            </a:r>
            <a:r>
              <a:rPr lang="zh-CN" altLang="en-US" sz="1600" dirty="0">
                <a:solidFill>
                  <a:schemeClr val="tx1"/>
                </a:solidFill>
                <a:latin typeface="微软雅黑" panose="020B0503020204020204" pitchFamily="34" charset="-122"/>
                <a:ea typeface="微软雅黑" panose="020B0503020204020204" pitchFamily="34" charset="-122"/>
              </a:rPr>
              <a:t>共</a:t>
            </a:r>
            <a:r>
              <a:rPr lang="zh-CN" altLang="en-US" sz="1600" dirty="0" smtClean="0">
                <a:solidFill>
                  <a:schemeClr val="tx1"/>
                </a:solidFill>
                <a:latin typeface="微软雅黑" panose="020B0503020204020204" pitchFamily="34" charset="-122"/>
                <a:ea typeface="微软雅黑" panose="020B0503020204020204" pitchFamily="34" charset="-122"/>
              </a:rPr>
              <a:t>签约</a:t>
            </a:r>
            <a:r>
              <a:rPr lang="en-US" altLang="zh-CN" sz="1600" dirty="0" smtClean="0">
                <a:solidFill>
                  <a:schemeClr val="tx1"/>
                </a:solidFill>
                <a:latin typeface="微软雅黑" panose="020B0503020204020204" pitchFamily="34" charset="-122"/>
                <a:ea typeface="微软雅黑" panose="020B0503020204020204" pitchFamily="34" charset="-122"/>
              </a:rPr>
              <a:t>73</a:t>
            </a:r>
            <a:r>
              <a:rPr lang="zh-CN" altLang="en-US" sz="1600" dirty="0">
                <a:solidFill>
                  <a:schemeClr val="tx1"/>
                </a:solidFill>
                <a:latin typeface="微软雅黑" panose="020B0503020204020204" pitchFamily="34" charset="-122"/>
                <a:ea typeface="微软雅黑" panose="020B0503020204020204" pitchFamily="34" charset="-122"/>
              </a:rPr>
              <a:t>个客户，</a:t>
            </a:r>
            <a:r>
              <a:rPr lang="zh-CN" altLang="en-US" sz="1600" dirty="0">
                <a:solidFill>
                  <a:srgbClr val="00B0F0"/>
                </a:solidFill>
                <a:latin typeface="微软雅黑" panose="020B0503020204020204" pitchFamily="34" charset="-122"/>
                <a:ea typeface="微软雅黑" panose="020B0503020204020204" pitchFamily="34" charset="-122"/>
              </a:rPr>
              <a:t>合同</a:t>
            </a:r>
            <a:r>
              <a:rPr lang="zh-CN" altLang="en-US" sz="1600" dirty="0" smtClean="0">
                <a:solidFill>
                  <a:srgbClr val="00B0F0"/>
                </a:solidFill>
                <a:latin typeface="微软雅黑" panose="020B0503020204020204" pitchFamily="34" charset="-122"/>
                <a:ea typeface="微软雅黑" panose="020B0503020204020204" pitchFamily="34" charset="-122"/>
              </a:rPr>
              <a:t>额</a:t>
            </a:r>
            <a:r>
              <a:rPr lang="en-US" altLang="zh-CN" sz="1600" dirty="0" smtClean="0">
                <a:solidFill>
                  <a:srgbClr val="00B0F0"/>
                </a:solidFill>
                <a:latin typeface="微软雅黑" panose="020B0503020204020204" pitchFamily="34" charset="-122"/>
                <a:ea typeface="微软雅黑" panose="020B0503020204020204" pitchFamily="34" charset="-122"/>
              </a:rPr>
              <a:t>2312</a:t>
            </a:r>
            <a:r>
              <a:rPr lang="zh-CN" altLang="en-US" sz="1600" dirty="0" smtClean="0">
                <a:solidFill>
                  <a:srgbClr val="00B0F0"/>
                </a:solidFill>
                <a:latin typeface="微软雅黑" panose="020B0503020204020204" pitchFamily="34" charset="-122"/>
                <a:ea typeface="微软雅黑" panose="020B0503020204020204" pitchFamily="34" charset="-122"/>
              </a:rPr>
              <a:t>万</a:t>
            </a:r>
            <a:r>
              <a:rPr lang="zh-CN" altLang="en-US" sz="1600" dirty="0">
                <a:solidFill>
                  <a:srgbClr val="00B0F0"/>
                </a:solidFill>
                <a:latin typeface="微软雅黑" panose="020B0503020204020204" pitchFamily="34" charset="-122"/>
                <a:ea typeface="微软雅黑" panose="020B0503020204020204" pitchFamily="34" charset="-122"/>
              </a:rPr>
              <a:t>元</a:t>
            </a:r>
            <a:r>
              <a:rPr lang="zh-CN" altLang="en-US" sz="1600" dirty="0">
                <a:solidFill>
                  <a:schemeClr val="tx1"/>
                </a:solidFill>
                <a:latin typeface="微软雅黑" panose="020B0503020204020204" pitchFamily="34" charset="-122"/>
                <a:ea typeface="微软雅黑" panose="020B0503020204020204" pitchFamily="34" charset="-122"/>
              </a:rPr>
              <a:t>，已计</a:t>
            </a:r>
            <a:r>
              <a:rPr lang="zh-CN" altLang="en-US" sz="1600" dirty="0" smtClean="0">
                <a:solidFill>
                  <a:schemeClr val="tx1"/>
                </a:solidFill>
                <a:latin typeface="微软雅黑" panose="020B0503020204020204" pitchFamily="34" charset="-122"/>
                <a:ea typeface="微软雅黑" panose="020B0503020204020204" pitchFamily="34" charset="-122"/>
              </a:rPr>
              <a:t>收</a:t>
            </a:r>
            <a:r>
              <a:rPr lang="en-US" altLang="zh-CN" sz="1600" dirty="0" smtClean="0">
                <a:solidFill>
                  <a:schemeClr val="tx1"/>
                </a:solidFill>
                <a:latin typeface="微软雅黑" panose="020B0503020204020204" pitchFamily="34" charset="-122"/>
                <a:ea typeface="微软雅黑" panose="020B0503020204020204" pitchFamily="34" charset="-122"/>
              </a:rPr>
              <a:t>52.1</a:t>
            </a:r>
            <a:r>
              <a:rPr lang="zh-CN" altLang="en-US" sz="1600" dirty="0" smtClean="0">
                <a:solidFill>
                  <a:schemeClr val="tx1"/>
                </a:solidFill>
                <a:latin typeface="微软雅黑" panose="020B0503020204020204" pitchFamily="34" charset="-122"/>
                <a:ea typeface="微软雅黑" panose="020B0503020204020204" pitchFamily="34" charset="-122"/>
              </a:rPr>
              <a:t>万</a:t>
            </a:r>
            <a:r>
              <a:rPr lang="zh-CN" altLang="en-US" sz="1600" dirty="0">
                <a:solidFill>
                  <a:schemeClr val="tx1"/>
                </a:solidFill>
                <a:latin typeface="微软雅黑" panose="020B0503020204020204" pitchFamily="34" charset="-122"/>
                <a:ea typeface="微软雅黑" panose="020B0503020204020204" pitchFamily="34" charset="-122"/>
              </a:rPr>
              <a:t>元。</a:t>
            </a:r>
            <a:endParaRPr lang="en-US" altLang="zh-CN" sz="1600" dirty="0">
              <a:solidFill>
                <a:schemeClr val="tx1"/>
              </a:solidFill>
              <a:latin typeface="微软雅黑" panose="020B0503020204020204" pitchFamily="34" charset="-122"/>
              <a:ea typeface="微软雅黑" panose="020B0503020204020204" pitchFamily="34" charset="-122"/>
            </a:endParaRPr>
          </a:p>
          <a:p>
            <a:pPr marL="285750" indent="-285750">
              <a:lnSpc>
                <a:spcPts val="192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业务分布情况：</a:t>
            </a:r>
            <a:r>
              <a:rPr lang="zh-CN" altLang="en-US" sz="1600" dirty="0">
                <a:solidFill>
                  <a:schemeClr val="tx1"/>
                </a:solidFill>
                <a:latin typeface="微软雅黑" panose="020B0503020204020204" pitchFamily="34" charset="-122"/>
                <a:ea typeface="微软雅黑" panose="020B0503020204020204" pitchFamily="34" charset="-122"/>
              </a:rPr>
              <a:t>大数据产品发展较为不均衡，数达营销占了全部签约客户的</a:t>
            </a:r>
            <a:r>
              <a:rPr lang="en-US" altLang="zh-CN" sz="1600" dirty="0">
                <a:solidFill>
                  <a:schemeClr val="tx1"/>
                </a:solidFill>
                <a:latin typeface="微软雅黑" panose="020B0503020204020204" pitchFamily="34" charset="-122"/>
                <a:ea typeface="微软雅黑" panose="020B0503020204020204" pitchFamily="34" charset="-122"/>
              </a:rPr>
              <a:t>95</a:t>
            </a:r>
            <a:r>
              <a:rPr lang="en-US" altLang="zh-CN" sz="1600" dirty="0" smtClean="0">
                <a:solidFill>
                  <a:schemeClr val="tx1"/>
                </a:solidFill>
                <a:latin typeface="微软雅黑" panose="020B0503020204020204" pitchFamily="34" charset="-122"/>
                <a:ea typeface="微软雅黑" panose="020B0503020204020204" pitchFamily="34" charset="-122"/>
              </a:rPr>
              <a:t>%</a:t>
            </a:r>
            <a:r>
              <a:rPr lang="zh-CN" altLang="en-US" sz="1600" dirty="0" smtClean="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行业主要集中于金融、互联网行业。</a:t>
            </a:r>
            <a:endParaRPr lang="en-US" altLang="zh-CN" sz="1600" dirty="0">
              <a:solidFill>
                <a:schemeClr val="tx1"/>
              </a:solidFill>
              <a:latin typeface="微软雅黑" panose="020B0503020204020204" pitchFamily="34" charset="-122"/>
              <a:ea typeface="微软雅黑" panose="020B0503020204020204" pitchFamily="34" charset="-122"/>
            </a:endParaRPr>
          </a:p>
          <a:p>
            <a:pPr marL="285750" indent="-285750">
              <a:lnSpc>
                <a:spcPts val="1920"/>
              </a:lnSpc>
              <a:buFont typeface="Wingdings" panose="05000000000000000000" pitchFamily="2" charset="2"/>
              <a:buChar char="p"/>
            </a:pPr>
            <a:r>
              <a:rPr lang="zh-CN" altLang="en-US" sz="1600" b="1" dirty="0">
                <a:solidFill>
                  <a:srgbClr val="FF0000"/>
                </a:solidFill>
                <a:latin typeface="微软雅黑" panose="020B0503020204020204" pitchFamily="34" charset="-122"/>
                <a:ea typeface="微软雅黑" panose="020B0503020204020204" pitchFamily="34" charset="-122"/>
              </a:rPr>
              <a:t>地市发展</a:t>
            </a:r>
            <a:r>
              <a:rPr lang="zh-CN" altLang="en-US" sz="1600" b="1" dirty="0" smtClean="0">
                <a:solidFill>
                  <a:srgbClr val="FF0000"/>
                </a:solidFill>
                <a:latin typeface="微软雅黑" panose="020B0503020204020204" pitchFamily="34" charset="-122"/>
                <a:ea typeface="微软雅黑" panose="020B0503020204020204" pitchFamily="34" charset="-122"/>
              </a:rPr>
              <a:t>情况</a:t>
            </a:r>
            <a:r>
              <a:rPr lang="zh-CN" altLang="en-US" sz="1600" b="1" dirty="0">
                <a:solidFill>
                  <a:srgbClr val="FF0000"/>
                </a:solidFill>
                <a:latin typeface="微软雅黑" panose="020B0503020204020204" pitchFamily="34" charset="-122"/>
                <a:ea typeface="微软雅黑" panose="020B0503020204020204" pitchFamily="34" charset="-122"/>
              </a:rPr>
              <a:t>：</a:t>
            </a:r>
            <a:r>
              <a:rPr lang="zh-CN" altLang="en-US" sz="1600" dirty="0" smtClean="0">
                <a:solidFill>
                  <a:schemeClr val="tx1"/>
                </a:solidFill>
                <a:latin typeface="微软雅黑" panose="020B0503020204020204" pitchFamily="34" charset="-122"/>
                <a:ea typeface="微软雅黑" panose="020B0503020204020204" pitchFamily="34" charset="-122"/>
              </a:rPr>
              <a:t>剥离福州</a:t>
            </a:r>
            <a:r>
              <a:rPr lang="zh-CN" altLang="en-US" sz="1600" dirty="0" smtClean="0">
                <a:solidFill>
                  <a:srgbClr val="00B0F0"/>
                </a:solidFill>
                <a:latin typeface="微软雅黑" panose="020B0503020204020204" pitchFamily="34" charset="-122"/>
                <a:ea typeface="微软雅黑" panose="020B0503020204020204" pitchFamily="34" charset="-122"/>
              </a:rPr>
              <a:t>公安</a:t>
            </a:r>
            <a:r>
              <a:rPr lang="en-US" altLang="zh-CN" sz="1600" dirty="0">
                <a:solidFill>
                  <a:srgbClr val="00B0F0"/>
                </a:solidFill>
                <a:latin typeface="微软雅黑" panose="020B0503020204020204" pitchFamily="34" charset="-122"/>
                <a:ea typeface="微软雅黑" panose="020B0503020204020204" pitchFamily="34" charset="-122"/>
              </a:rPr>
              <a:t>4G</a:t>
            </a:r>
            <a:r>
              <a:rPr lang="zh-CN" altLang="en-US" sz="1600" dirty="0">
                <a:solidFill>
                  <a:srgbClr val="00B0F0"/>
                </a:solidFill>
                <a:latin typeface="微软雅黑" panose="020B0503020204020204" pitchFamily="34" charset="-122"/>
                <a:ea typeface="微软雅黑" panose="020B0503020204020204" pitchFamily="34" charset="-122"/>
              </a:rPr>
              <a:t>蜂窝</a:t>
            </a:r>
            <a:r>
              <a:rPr lang="zh-CN" altLang="en-US" sz="1600" dirty="0" smtClean="0">
                <a:solidFill>
                  <a:srgbClr val="00B0F0"/>
                </a:solidFill>
                <a:latin typeface="微软雅黑" panose="020B0503020204020204" pitchFamily="34" charset="-122"/>
                <a:ea typeface="微软雅黑" panose="020B0503020204020204" pitchFamily="34" charset="-122"/>
              </a:rPr>
              <a:t>微大数据项目（</a:t>
            </a:r>
            <a:r>
              <a:rPr lang="en-US" altLang="zh-CN" sz="1600" dirty="0">
                <a:solidFill>
                  <a:srgbClr val="00B0F0"/>
                </a:solidFill>
                <a:latin typeface="微软雅黑" panose="020B0503020204020204" pitchFamily="34" charset="-122"/>
                <a:ea typeface="微软雅黑" panose="020B0503020204020204" pitchFamily="34" charset="-122"/>
              </a:rPr>
              <a:t>1800</a:t>
            </a:r>
            <a:r>
              <a:rPr lang="zh-CN" altLang="en-US" sz="1600" dirty="0">
                <a:solidFill>
                  <a:srgbClr val="00B0F0"/>
                </a:solidFill>
                <a:latin typeface="微软雅黑" panose="020B0503020204020204" pitchFamily="34" charset="-122"/>
                <a:ea typeface="微软雅黑" panose="020B0503020204020204" pitchFamily="34" charset="-122"/>
              </a:rPr>
              <a:t>万</a:t>
            </a:r>
            <a:r>
              <a:rPr lang="zh-CN" altLang="en-US" sz="1600" dirty="0" smtClean="0">
                <a:solidFill>
                  <a:srgbClr val="00B0F0"/>
                </a:solidFill>
                <a:latin typeface="微软雅黑" panose="020B0503020204020204" pitchFamily="34" charset="-122"/>
                <a:ea typeface="微软雅黑" panose="020B0503020204020204" pitchFamily="34" charset="-122"/>
              </a:rPr>
              <a:t>）、省分兴业银行数盾风控（</a:t>
            </a:r>
            <a:r>
              <a:rPr lang="en-US" altLang="zh-CN" sz="1600" dirty="0" smtClean="0">
                <a:solidFill>
                  <a:srgbClr val="00B0F0"/>
                </a:solidFill>
                <a:latin typeface="微软雅黑" panose="020B0503020204020204" pitchFamily="34" charset="-122"/>
                <a:ea typeface="微软雅黑" panose="020B0503020204020204" pitchFamily="34" charset="-122"/>
              </a:rPr>
              <a:t>300</a:t>
            </a:r>
            <a:r>
              <a:rPr lang="zh-CN" altLang="en-US" sz="1600" dirty="0">
                <a:solidFill>
                  <a:srgbClr val="00B0F0"/>
                </a:solidFill>
                <a:latin typeface="微软雅黑" panose="020B0503020204020204" pitchFamily="34" charset="-122"/>
                <a:ea typeface="微软雅黑" panose="020B0503020204020204" pitchFamily="34" charset="-122"/>
              </a:rPr>
              <a:t>万</a:t>
            </a:r>
            <a:r>
              <a:rPr lang="zh-CN" altLang="en-US" sz="1600" dirty="0" smtClean="0">
                <a:solidFill>
                  <a:srgbClr val="00B0F0"/>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后</a:t>
            </a:r>
            <a:r>
              <a:rPr lang="zh-CN" altLang="en-US" sz="1600" dirty="0" smtClean="0">
                <a:solidFill>
                  <a:schemeClr val="tx1"/>
                </a:solidFill>
                <a:latin typeface="微软雅黑" panose="020B0503020204020204" pitchFamily="34" charset="-122"/>
                <a:ea typeface="微软雅黑" panose="020B0503020204020204" pitchFamily="34" charset="-122"/>
              </a:rPr>
              <a:t>，签约合同</a:t>
            </a:r>
            <a:r>
              <a:rPr lang="zh-CN" altLang="en-US" sz="1600" dirty="0">
                <a:solidFill>
                  <a:schemeClr val="tx1"/>
                </a:solidFill>
                <a:latin typeface="微软雅黑" panose="020B0503020204020204" pitchFamily="34" charset="-122"/>
                <a:ea typeface="微软雅黑" panose="020B0503020204020204" pitchFamily="34" charset="-122"/>
              </a:rPr>
              <a:t>额</a:t>
            </a:r>
            <a:r>
              <a:rPr lang="en-US" altLang="zh-CN" sz="1600" dirty="0">
                <a:solidFill>
                  <a:schemeClr val="tx1"/>
                </a:solidFill>
                <a:latin typeface="微软雅黑" panose="020B0503020204020204" pitchFamily="34" charset="-122"/>
                <a:ea typeface="微软雅黑" panose="020B0503020204020204" pitchFamily="34" charset="-122"/>
              </a:rPr>
              <a:t>10</a:t>
            </a:r>
            <a:r>
              <a:rPr lang="zh-CN" altLang="en-US" sz="1600" dirty="0">
                <a:solidFill>
                  <a:schemeClr val="tx1"/>
                </a:solidFill>
                <a:latin typeface="微软雅黑" panose="020B0503020204020204" pitchFamily="34" charset="-122"/>
                <a:ea typeface="微软雅黑" panose="020B0503020204020204" pitchFamily="34" charset="-122"/>
              </a:rPr>
              <a:t>万以上仅</a:t>
            </a:r>
            <a:r>
              <a:rPr lang="en-US" altLang="zh-CN" sz="1600" b="1" dirty="0">
                <a:solidFill>
                  <a:srgbClr val="FF0000"/>
                </a:solidFill>
                <a:latin typeface="微软雅黑" panose="020B0503020204020204" pitchFamily="34" charset="-122"/>
                <a:ea typeface="微软雅黑" panose="020B0503020204020204" pitchFamily="34" charset="-122"/>
              </a:rPr>
              <a:t>3</a:t>
            </a:r>
            <a:r>
              <a:rPr lang="zh-CN" altLang="en-US" sz="1600" b="1" dirty="0">
                <a:solidFill>
                  <a:srgbClr val="FF0000"/>
                </a:solidFill>
                <a:latin typeface="微软雅黑" panose="020B0503020204020204" pitchFamily="34" charset="-122"/>
                <a:ea typeface="微软雅黑" panose="020B0503020204020204" pitchFamily="34" charset="-122"/>
              </a:rPr>
              <a:t>个</a:t>
            </a:r>
            <a:r>
              <a:rPr lang="zh-CN" altLang="en-US"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漳州、宁德、莆田、南平、三明、龙岩</a:t>
            </a:r>
            <a:r>
              <a:rPr lang="zh-CN" altLang="en-US" sz="1600" dirty="0">
                <a:solidFill>
                  <a:schemeClr val="tx1"/>
                </a:solidFill>
                <a:latin typeface="微软雅黑" panose="020B0503020204020204" pitchFamily="34" charset="-122"/>
                <a:ea typeface="微软雅黑" panose="020B0503020204020204" pitchFamily="34" charset="-122"/>
              </a:rPr>
              <a:t>合同金额均未超</a:t>
            </a:r>
            <a:r>
              <a:rPr lang="en-US" altLang="zh-CN" sz="1600" dirty="0">
                <a:solidFill>
                  <a:schemeClr val="tx1"/>
                </a:solidFill>
                <a:latin typeface="微软雅黑" panose="020B0503020204020204" pitchFamily="34" charset="-122"/>
                <a:ea typeface="微软雅黑" panose="020B0503020204020204" pitchFamily="34" charset="-122"/>
              </a:rPr>
              <a:t>1</a:t>
            </a:r>
            <a:r>
              <a:rPr lang="zh-CN" altLang="en-US" sz="1600" dirty="0">
                <a:solidFill>
                  <a:schemeClr val="tx1"/>
                </a:solidFill>
                <a:latin typeface="微软雅黑" panose="020B0503020204020204" pitchFamily="34" charset="-122"/>
                <a:ea typeface="微软雅黑" panose="020B0503020204020204" pitchFamily="34" charset="-122"/>
              </a:rPr>
              <a:t>万元</a:t>
            </a:r>
            <a:r>
              <a:rPr lang="zh-CN" altLang="en-US" sz="1600" dirty="0" smtClean="0">
                <a:solidFill>
                  <a:schemeClr val="tx1"/>
                </a:solidFill>
                <a:latin typeface="微软雅黑" panose="020B0503020204020204" pitchFamily="34" charset="-122"/>
                <a:ea typeface="微软雅黑" panose="020B0503020204020204" pitchFamily="34" charset="-122"/>
              </a:rPr>
              <a:t>。目前福州鼓楼启动专项营销，取得了一定成效。</a:t>
            </a:r>
            <a:endParaRPr lang="zh-CN" altLang="en-US" sz="1600" b="0" dirty="0">
              <a:solidFill>
                <a:schemeClr val="tx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11424" y="6474822"/>
            <a:ext cx="2304256"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1600" dirty="0"/>
              <a:t>大数据项目产品分布</a:t>
            </a:r>
          </a:p>
        </p:txBody>
      </p:sp>
      <p:sp>
        <p:nvSpPr>
          <p:cNvPr id="10" name="文本框 9"/>
          <p:cNvSpPr txBox="1"/>
          <p:nvPr/>
        </p:nvSpPr>
        <p:spPr>
          <a:xfrm>
            <a:off x="4871864" y="6474822"/>
            <a:ext cx="2304256"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1600" dirty="0"/>
              <a:t>大数据项目行业分布</a:t>
            </a:r>
          </a:p>
        </p:txBody>
      </p:sp>
      <p:sp>
        <p:nvSpPr>
          <p:cNvPr id="13" name="文本框 12"/>
          <p:cNvSpPr txBox="1"/>
          <p:nvPr/>
        </p:nvSpPr>
        <p:spPr>
          <a:xfrm>
            <a:off x="8256240" y="6474822"/>
            <a:ext cx="3240360"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1600" dirty="0"/>
              <a:t>地市签约客户及合同金额分布</a:t>
            </a:r>
          </a:p>
        </p:txBody>
      </p:sp>
      <p:graphicFrame>
        <p:nvGraphicFramePr>
          <p:cNvPr id="11" name="图表 10"/>
          <p:cNvGraphicFramePr>
            <a:graphicFrameLocks/>
          </p:cNvGraphicFramePr>
          <p:nvPr>
            <p:extLst>
              <p:ext uri="{D42A27DB-BD31-4B8C-83A1-F6EECF244321}">
                <p14:modId xmlns:p14="http://schemas.microsoft.com/office/powerpoint/2010/main" xmlns="" val="1301784062"/>
              </p:ext>
            </p:extLst>
          </p:nvPr>
        </p:nvGraphicFramePr>
        <p:xfrm>
          <a:off x="7464152" y="3068960"/>
          <a:ext cx="4572000" cy="31683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a:graphicFrameLocks/>
          </p:cNvGraphicFramePr>
          <p:nvPr>
            <p:extLst>
              <p:ext uri="{D42A27DB-BD31-4B8C-83A1-F6EECF244321}">
                <p14:modId xmlns:p14="http://schemas.microsoft.com/office/powerpoint/2010/main" xmlns="" val="4277368648"/>
              </p:ext>
            </p:extLst>
          </p:nvPr>
        </p:nvGraphicFramePr>
        <p:xfrm>
          <a:off x="0" y="2852936"/>
          <a:ext cx="4367808" cy="34632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图表 14"/>
          <p:cNvGraphicFramePr>
            <a:graphicFrameLocks/>
          </p:cNvGraphicFramePr>
          <p:nvPr>
            <p:extLst>
              <p:ext uri="{D42A27DB-BD31-4B8C-83A1-F6EECF244321}">
                <p14:modId xmlns:p14="http://schemas.microsoft.com/office/powerpoint/2010/main" xmlns="" val="4190994884"/>
              </p:ext>
            </p:extLst>
          </p:nvPr>
        </p:nvGraphicFramePr>
        <p:xfrm>
          <a:off x="4151784" y="2852936"/>
          <a:ext cx="3528392" cy="338437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xmlns="" val="22184037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Cowala\Desktop\3d\Comp_8010060180.jpg"/>
          <p:cNvPicPr>
            <a:picLocks noChangeAspect="1" noChangeArrowheads="1"/>
          </p:cNvPicPr>
          <p:nvPr/>
        </p:nvPicPr>
        <p:blipFill>
          <a:blip r:embed="rId3" cstate="print"/>
          <a:srcRect/>
          <a:stretch>
            <a:fillRect/>
          </a:stretch>
        </p:blipFill>
        <p:spPr bwMode="auto">
          <a:xfrm>
            <a:off x="263352" y="1340768"/>
            <a:ext cx="3816424" cy="5206256"/>
          </a:xfrm>
          <a:prstGeom prst="rect">
            <a:avLst/>
          </a:prstGeom>
          <a:noFill/>
          <a:ln w="9525">
            <a:noFill/>
            <a:miter lim="800000"/>
            <a:headEnd/>
            <a:tailEnd/>
          </a:ln>
        </p:spPr>
      </p:pic>
      <p:grpSp>
        <p:nvGrpSpPr>
          <p:cNvPr id="9" name="组合 8"/>
          <p:cNvGrpSpPr/>
          <p:nvPr/>
        </p:nvGrpSpPr>
        <p:grpSpPr>
          <a:xfrm>
            <a:off x="4079776" y="1248725"/>
            <a:ext cx="7848872" cy="5298508"/>
            <a:chOff x="4871864" y="1248725"/>
            <a:chExt cx="7071056" cy="5298508"/>
          </a:xfrm>
        </p:grpSpPr>
        <p:sp>
          <p:nvSpPr>
            <p:cNvPr id="2" name="圆角矩形 1"/>
            <p:cNvSpPr/>
            <p:nvPr/>
          </p:nvSpPr>
          <p:spPr>
            <a:xfrm>
              <a:off x="4871864" y="1628800"/>
              <a:ext cx="6984776" cy="1152128"/>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nSpc>
                  <a:spcPct val="150000"/>
                </a:lnSpc>
              </a:pPr>
              <a:endParaRPr lang="zh-CN" altLang="en-US" sz="1600" dirty="0">
                <a:solidFill>
                  <a:schemeClr val="tx1"/>
                </a:solidFill>
              </a:endParaRPr>
            </a:p>
          </p:txBody>
        </p:sp>
        <p:sp>
          <p:nvSpPr>
            <p:cNvPr id="4" name="矩形 3"/>
            <p:cNvSpPr/>
            <p:nvPr/>
          </p:nvSpPr>
          <p:spPr>
            <a:xfrm>
              <a:off x="5168280" y="1248725"/>
              <a:ext cx="2749471" cy="400110"/>
            </a:xfrm>
            <a:prstGeom prst="rect">
              <a:avLst/>
            </a:prstGeom>
          </p:spPr>
          <p:txBody>
            <a:bodyPr wrap="none">
              <a:spAutoFit/>
            </a:bodyPr>
            <a:lstStyle/>
            <a:p>
              <a:r>
                <a:rPr lang="zh-CN" altLang="en-US" sz="2000" b="1" dirty="0">
                  <a:solidFill>
                    <a:srgbClr val="FF0000"/>
                  </a:solidFill>
                </a:rPr>
                <a:t>问题一：产品认知不足</a:t>
              </a:r>
              <a:endParaRPr lang="en-US" altLang="zh-CN" sz="2000" b="1" dirty="0">
                <a:solidFill>
                  <a:srgbClr val="FF0000"/>
                </a:solidFill>
              </a:endParaRPr>
            </a:p>
          </p:txBody>
        </p:sp>
        <p:sp>
          <p:nvSpPr>
            <p:cNvPr id="5" name="圆角矩形 4"/>
            <p:cNvSpPr/>
            <p:nvPr/>
          </p:nvSpPr>
          <p:spPr>
            <a:xfrm>
              <a:off x="4871864" y="3501008"/>
              <a:ext cx="7006183" cy="1368152"/>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nSpc>
                  <a:spcPct val="150000"/>
                </a:lnSpc>
              </a:pPr>
              <a:r>
                <a:rPr lang="zh-CN" altLang="en-US" sz="1600" dirty="0"/>
                <a:t>     </a:t>
              </a:r>
              <a:r>
                <a:rPr lang="zh-CN" altLang="en-US" sz="1600" dirty="0" smtClean="0"/>
                <a:t>  大部分地市对大数据营销重要性认知不足，未针对大数据开展专项营销组织工作，客户经理各自为政，在目标客户选择上，主要以中小微客户为主。对优秀营销案例未及时总结、分享、复制</a:t>
              </a:r>
              <a:r>
                <a:rPr lang="zh-CN" altLang="en-US" sz="1600" dirty="0"/>
                <a:t>推广。客户</a:t>
              </a:r>
              <a:r>
                <a:rPr lang="zh-CN" altLang="en-US" sz="1600" dirty="0" smtClean="0"/>
                <a:t>经理大数据营销能力欠缺，</a:t>
              </a:r>
              <a:r>
                <a:rPr lang="zh-CN" altLang="en-US" sz="1600" dirty="0"/>
                <a:t>更多</a:t>
              </a:r>
              <a:r>
                <a:rPr lang="zh-CN" altLang="en-US" sz="1600" dirty="0" smtClean="0"/>
                <a:t>依靠当地系统集成支撑</a:t>
              </a:r>
              <a:r>
                <a:rPr lang="zh-CN" altLang="en-US" sz="1600" dirty="0"/>
                <a:t>人员做点对点项目</a:t>
              </a:r>
              <a:r>
                <a:rPr lang="zh-CN" altLang="en-US" sz="1600" dirty="0" smtClean="0"/>
                <a:t>推进，营销未能有效从点向线与面转化。</a:t>
              </a:r>
              <a:endParaRPr lang="zh-CN" altLang="en-US" sz="1600" dirty="0"/>
            </a:p>
          </p:txBody>
        </p:sp>
        <p:sp>
          <p:nvSpPr>
            <p:cNvPr id="6" name="矩形 5"/>
            <p:cNvSpPr/>
            <p:nvPr/>
          </p:nvSpPr>
          <p:spPr>
            <a:xfrm>
              <a:off x="5168280" y="3028890"/>
              <a:ext cx="2477001" cy="400110"/>
            </a:xfrm>
            <a:prstGeom prst="rect">
              <a:avLst/>
            </a:prstGeom>
          </p:spPr>
          <p:txBody>
            <a:bodyPr wrap="none">
              <a:spAutoFit/>
            </a:bodyPr>
            <a:lstStyle/>
            <a:p>
              <a:r>
                <a:rPr lang="zh-CN" altLang="en-US" sz="2000" b="1" dirty="0">
                  <a:solidFill>
                    <a:srgbClr val="FF0000"/>
                  </a:solidFill>
                </a:rPr>
                <a:t>问题二：营销组织不力</a:t>
              </a:r>
              <a:endParaRPr lang="en-US" altLang="zh-CN" sz="2000" b="1" dirty="0">
                <a:solidFill>
                  <a:srgbClr val="FF0000"/>
                </a:solidFill>
              </a:endParaRPr>
            </a:p>
          </p:txBody>
        </p:sp>
        <p:sp>
          <p:nvSpPr>
            <p:cNvPr id="7" name="圆角矩形 6"/>
            <p:cNvSpPr/>
            <p:nvPr/>
          </p:nvSpPr>
          <p:spPr>
            <a:xfrm>
              <a:off x="4871864" y="5549170"/>
              <a:ext cx="7071056" cy="998063"/>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nSpc>
                  <a:spcPct val="150000"/>
                </a:lnSpc>
              </a:pPr>
              <a:r>
                <a:rPr lang="zh-CN" altLang="en-US" sz="1600" dirty="0" smtClean="0"/>
                <a:t>      目前</a:t>
              </a:r>
              <a:r>
                <a:rPr lang="zh-CN" altLang="en-US" sz="1600" dirty="0"/>
                <a:t>，全省销售队伍主要是</a:t>
              </a:r>
              <a:r>
                <a:rPr lang="zh-CN" altLang="en-US" sz="1600" dirty="0" smtClean="0"/>
                <a:t>以</a:t>
              </a:r>
              <a:r>
                <a:rPr lang="en-US" altLang="zh-CN" sz="1600" dirty="0" smtClean="0"/>
                <a:t>KPI</a:t>
              </a:r>
              <a:r>
                <a:rPr lang="zh-CN" altLang="en-US" sz="1600" dirty="0" smtClean="0"/>
                <a:t>考核为主</a:t>
              </a:r>
              <a:r>
                <a:rPr lang="zh-CN" altLang="en-US" sz="1600" dirty="0"/>
                <a:t>的引导模式</a:t>
              </a:r>
              <a:r>
                <a:rPr lang="zh-CN" altLang="en-US" sz="1600" dirty="0" smtClean="0"/>
                <a:t>，客户经理的考核仍集中在传统业务为主，对大数据产品的拓展动力不足。</a:t>
              </a:r>
              <a:endParaRPr lang="zh-CN" altLang="en-US" sz="1600" dirty="0"/>
            </a:p>
          </p:txBody>
        </p:sp>
        <p:sp>
          <p:nvSpPr>
            <p:cNvPr id="8" name="矩形 7"/>
            <p:cNvSpPr/>
            <p:nvPr/>
          </p:nvSpPr>
          <p:spPr>
            <a:xfrm>
              <a:off x="5168280" y="5045114"/>
              <a:ext cx="2749471" cy="400110"/>
            </a:xfrm>
            <a:prstGeom prst="rect">
              <a:avLst/>
            </a:prstGeom>
          </p:spPr>
          <p:txBody>
            <a:bodyPr wrap="none">
              <a:spAutoFit/>
            </a:bodyPr>
            <a:lstStyle/>
            <a:p>
              <a:r>
                <a:rPr lang="zh-CN" altLang="en-US" sz="2000" b="1" dirty="0">
                  <a:solidFill>
                    <a:srgbClr val="FF0000"/>
                  </a:solidFill>
                </a:rPr>
                <a:t>问题三：缺乏正面引导</a:t>
              </a:r>
              <a:endParaRPr lang="en-US" altLang="zh-CN" sz="2000" b="1" dirty="0">
                <a:solidFill>
                  <a:srgbClr val="FF0000"/>
                </a:solidFill>
              </a:endParaRPr>
            </a:p>
          </p:txBody>
        </p:sp>
      </p:grpSp>
      <p:sp>
        <p:nvSpPr>
          <p:cNvPr id="10" name="矩形 9">
            <a:extLst>
              <a:ext uri="{FF2B5EF4-FFF2-40B4-BE49-F238E27FC236}">
                <a16:creationId xmlns="" xmlns:a16="http://schemas.microsoft.com/office/drawing/2014/main" id="{8C621AF1-5FBB-45F1-8104-C9060A0B8B42}"/>
              </a:ext>
            </a:extLst>
          </p:cNvPr>
          <p:cNvSpPr/>
          <p:nvPr/>
        </p:nvSpPr>
        <p:spPr>
          <a:xfrm>
            <a:off x="407368" y="188640"/>
            <a:ext cx="4535216" cy="630942"/>
          </a:xfrm>
          <a:prstGeom prst="rect">
            <a:avLst/>
          </a:prstGeom>
        </p:spPr>
        <p:txBody>
          <a:bodyPr wrap="none">
            <a:spAutoFit/>
          </a:bodyPr>
          <a:lstStyle/>
          <a:p>
            <a:pPr marL="0" marR="0">
              <a:lnSpc>
                <a:spcPts val="4231"/>
              </a:lnSpc>
              <a:spcBef>
                <a:spcPct val="0"/>
              </a:spcBef>
              <a:spcAft>
                <a:spcPct val="0"/>
              </a:spcAft>
            </a:pPr>
            <a:r>
              <a:rPr lang="en-US" altLang="zh-CN" sz="2800" b="1" dirty="0" smtClean="0">
                <a:solidFill>
                  <a:srgbClr val="000000"/>
                </a:solidFill>
                <a:latin typeface="微软雅黑" pitchFamily="34" charset="-122"/>
                <a:ea typeface="微软雅黑" pitchFamily="34" charset="-122"/>
                <a:cs typeface="UCAATF+Î¢ÈíÑÅºÚ"/>
              </a:rPr>
              <a:t>1.3  </a:t>
            </a:r>
            <a:r>
              <a:rPr lang="zh-CN" altLang="en-US" sz="2800" b="1" dirty="0">
                <a:solidFill>
                  <a:srgbClr val="000000"/>
                </a:solidFill>
                <a:latin typeface="微软雅黑" pitchFamily="34" charset="-122"/>
                <a:ea typeface="微软雅黑" pitchFamily="34" charset="-122"/>
                <a:cs typeface="UCAATF+Î¢ÈíÑÅºÚ"/>
              </a:rPr>
              <a:t>当前发展主要瓶颈问题</a:t>
            </a:r>
          </a:p>
        </p:txBody>
      </p:sp>
      <p:sp>
        <p:nvSpPr>
          <p:cNvPr id="11" name="矩形 10"/>
          <p:cNvSpPr/>
          <p:nvPr/>
        </p:nvSpPr>
        <p:spPr>
          <a:xfrm>
            <a:off x="4367808" y="1624073"/>
            <a:ext cx="7344816" cy="1156855"/>
          </a:xfrm>
          <a:prstGeom prst="rect">
            <a:avLst/>
          </a:prstGeom>
        </p:spPr>
        <p:txBody>
          <a:bodyPr wrap="square">
            <a:spAutoFit/>
          </a:bodyPr>
          <a:lstStyle/>
          <a:p>
            <a:pPr>
              <a:lnSpc>
                <a:spcPct val="150000"/>
              </a:lnSpc>
            </a:pPr>
            <a:r>
              <a:rPr lang="zh-CN" altLang="en-US" sz="1600" dirty="0" smtClean="0">
                <a:latin typeface="+mn-ea"/>
              </a:rPr>
              <a:t>     大数据产品虽经过</a:t>
            </a:r>
            <a:r>
              <a:rPr lang="en-US" altLang="zh-CN" sz="1600" dirty="0" smtClean="0">
                <a:latin typeface="+mn-ea"/>
              </a:rPr>
              <a:t>2</a:t>
            </a:r>
            <a:r>
              <a:rPr lang="zh-CN" altLang="en-US" sz="1600" dirty="0" smtClean="0">
                <a:latin typeface="+mn-ea"/>
              </a:rPr>
              <a:t>次省级集中培训，各地市也有组织了相应的返训，但是对大数据产品的优势以及关键突破点缺乏有效指导，导致一线客户经理对产品认知度低，无法向客户进行有效宣传营销。</a:t>
            </a:r>
            <a:endParaRPr lang="zh-CN" altLang="en-US" sz="1600" dirty="0">
              <a:latin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s_1">
            <a:extLst>
              <a:ext uri="{FF2B5EF4-FFF2-40B4-BE49-F238E27FC236}">
                <a16:creationId xmlns="" xmlns:a16="http://schemas.microsoft.com/office/drawing/2014/main" id="{81DCD327-4D41-4DA6-8EED-7A8EF7B18F57}"/>
              </a:ext>
            </a:extLst>
          </p:cNvPr>
          <p:cNvCxnSpPr>
            <a:cxnSpLocks noChangeShapeType="1"/>
          </p:cNvCxnSpPr>
          <p:nvPr>
            <p:custDataLst>
              <p:tags r:id="rId1"/>
            </p:custDataLst>
          </p:nvPr>
        </p:nvCxnSpPr>
        <p:spPr bwMode="auto">
          <a:xfrm>
            <a:off x="5627688" y="848747"/>
            <a:ext cx="0" cy="5378257"/>
          </a:xfrm>
          <a:prstGeom prst="line">
            <a:avLst/>
          </a:prstGeom>
          <a:ln>
            <a:solidFill>
              <a:schemeClr val="bg1">
                <a:lumMod val="50000"/>
              </a:schemeClr>
            </a:solidFill>
          </a:ln>
          <a:extLst>
            <a:ext uri="{909E8E84-426E-40DD-AFC4-6F175D3DCCD1}">
              <a14:hiddenFill xmlns:a14="http://schemas.microsoft.com/office/drawing/2010/main" xmlns="">
                <a:noFill/>
              </a14:hiddenFill>
            </a:ext>
          </a:extLst>
        </p:spPr>
        <p:style>
          <a:lnRef idx="1">
            <a:schemeClr val="accent2"/>
          </a:lnRef>
          <a:fillRef idx="0">
            <a:schemeClr val="accent2"/>
          </a:fillRef>
          <a:effectRef idx="0">
            <a:schemeClr val="accent2"/>
          </a:effectRef>
          <a:fontRef idx="minor">
            <a:schemeClr val="tx1"/>
          </a:fontRef>
        </p:style>
      </p:cxnSp>
      <p:sp>
        <p:nvSpPr>
          <p:cNvPr id="4" name="MH_Entry_1">
            <a:extLst>
              <a:ext uri="{FF2B5EF4-FFF2-40B4-BE49-F238E27FC236}">
                <a16:creationId xmlns="" xmlns:a16="http://schemas.microsoft.com/office/drawing/2014/main" id="{D03B5EB6-92FF-4544-ACFB-2FE71F5F86D3}"/>
              </a:ext>
            </a:extLst>
          </p:cNvPr>
          <p:cNvSpPr txBox="1"/>
          <p:nvPr>
            <p:custDataLst>
              <p:tags r:id="rId2"/>
            </p:custDataLst>
          </p:nvPr>
        </p:nvSpPr>
        <p:spPr>
          <a:xfrm>
            <a:off x="6022293" y="1709119"/>
            <a:ext cx="5228647" cy="539510"/>
          </a:xfrm>
          <a:prstGeom prst="rect">
            <a:avLst/>
          </a:prstGeom>
          <a:noFill/>
        </p:spPr>
        <p:txBody>
          <a:bodyPr wrap="square" lIns="179805" tIns="45671" rIns="91341" bIns="45671" anchor="ctr" anchorCtr="0">
            <a:normAutofit/>
          </a:bodyPr>
          <a:lstStyle>
            <a:defPPr>
              <a:defRPr lang="zh-CN"/>
            </a:defPPr>
            <a:lvl1pPr>
              <a:defRPr sz="2000" b="1" kern="0" spc="100">
                <a:latin typeface="+mn-ea"/>
              </a:defRPr>
            </a:lvl1pPr>
          </a:lstStyle>
          <a:p>
            <a:r>
              <a:rPr lang="zh-CN" altLang="en-US" sz="2397" b="0" dirty="0" smtClean="0">
                <a:solidFill>
                  <a:schemeClr val="bg1">
                    <a:lumMod val="50000"/>
                  </a:schemeClr>
                </a:solidFill>
                <a:latin typeface="微软雅黑" panose="020B0503020204020204" pitchFamily="34" charset="-122"/>
                <a:ea typeface="微软雅黑" panose="020B0503020204020204" pitchFamily="34" charset="-122"/>
              </a:rPr>
              <a:t>发展现状</a:t>
            </a:r>
            <a:endParaRPr lang="zh-CN" altLang="en-US" sz="2397" b="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MH_Number_1">
            <a:extLst>
              <a:ext uri="{FF2B5EF4-FFF2-40B4-BE49-F238E27FC236}">
                <a16:creationId xmlns="" xmlns:a16="http://schemas.microsoft.com/office/drawing/2014/main" id="{1F6C95A4-C4B2-4ACE-A5E3-7601F0715282}"/>
              </a:ext>
            </a:extLst>
          </p:cNvPr>
          <p:cNvSpPr/>
          <p:nvPr>
            <p:custDataLst>
              <p:tags r:id="rId3"/>
            </p:custDataLst>
          </p:nvPr>
        </p:nvSpPr>
        <p:spPr>
          <a:xfrm>
            <a:off x="5430751" y="1716771"/>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7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dirty="0">
                <a:solidFill>
                  <a:schemeClr val="bg1"/>
                </a:solidFill>
                <a:latin typeface="微软雅黑" panose="020B0503020204020204" pitchFamily="34" charset="-122"/>
                <a:ea typeface="微软雅黑" panose="020B0503020204020204" pitchFamily="34" charset="-122"/>
              </a:rPr>
              <a:t>1</a:t>
            </a:r>
            <a:endParaRPr lang="zh-CN" altLang="en-US" sz="2131" kern="0" dirty="0">
              <a:solidFill>
                <a:schemeClr val="bg1"/>
              </a:solidFill>
              <a:latin typeface="微软雅黑" panose="020B0503020204020204" pitchFamily="34" charset="-122"/>
              <a:ea typeface="微软雅黑" panose="020B0503020204020204" pitchFamily="34" charset="-122"/>
            </a:endParaRPr>
          </a:p>
        </p:txBody>
      </p:sp>
      <p:sp>
        <p:nvSpPr>
          <p:cNvPr id="6" name="MH_Entry_2">
            <a:extLst>
              <a:ext uri="{FF2B5EF4-FFF2-40B4-BE49-F238E27FC236}">
                <a16:creationId xmlns="" xmlns:a16="http://schemas.microsoft.com/office/drawing/2014/main" id="{6B566220-2DB8-4233-81D1-22A1EAF28CB5}"/>
              </a:ext>
            </a:extLst>
          </p:cNvPr>
          <p:cNvSpPr txBox="1"/>
          <p:nvPr>
            <p:custDataLst>
              <p:tags r:id="rId4"/>
            </p:custDataLst>
          </p:nvPr>
        </p:nvSpPr>
        <p:spPr>
          <a:xfrm>
            <a:off x="6022294" y="2602271"/>
            <a:ext cx="3995999" cy="539510"/>
          </a:xfrm>
          <a:prstGeom prst="rect">
            <a:avLst/>
          </a:prstGeom>
          <a:solidFill>
            <a:srgbClr val="C00000"/>
          </a:solidFill>
        </p:spPr>
        <p:txBody>
          <a:bodyPr wrap="square" lIns="179805" tIns="45671" rIns="91341" bIns="45671" anchor="ctr" anchorCtr="0">
            <a:normAutofit/>
          </a:bodyPr>
          <a:lstStyle>
            <a:defPPr>
              <a:defRPr lang="zh-CN"/>
            </a:defPPr>
            <a:lvl1pPr>
              <a:defRPr kern="0" spc="100">
                <a:solidFill>
                  <a:srgbClr val="969696"/>
                </a:solidFill>
                <a:latin typeface="+mn-ea"/>
              </a:defRPr>
            </a:lvl1pPr>
          </a:lstStyle>
          <a:p>
            <a:r>
              <a:rPr lang="zh-CN" altLang="en-US" sz="2397" b="1" dirty="0">
                <a:solidFill>
                  <a:schemeClr val="bg1"/>
                </a:solidFill>
                <a:latin typeface="微软雅黑" panose="020B0503020204020204" pitchFamily="34" charset="-122"/>
                <a:ea typeface="微软雅黑" panose="020B0503020204020204" pitchFamily="34" charset="-122"/>
              </a:rPr>
              <a:t>思路目标</a:t>
            </a:r>
          </a:p>
        </p:txBody>
      </p:sp>
      <p:sp>
        <p:nvSpPr>
          <p:cNvPr id="7" name="MH_Number_2">
            <a:extLst>
              <a:ext uri="{FF2B5EF4-FFF2-40B4-BE49-F238E27FC236}">
                <a16:creationId xmlns="" xmlns:a16="http://schemas.microsoft.com/office/drawing/2014/main" id="{0B439F45-A986-4207-9982-D4C2F4542360}"/>
              </a:ext>
            </a:extLst>
          </p:cNvPr>
          <p:cNvSpPr/>
          <p:nvPr>
            <p:custDataLst>
              <p:tags r:id="rId5"/>
            </p:custDataLst>
          </p:nvPr>
        </p:nvSpPr>
        <p:spPr>
          <a:xfrm>
            <a:off x="5430751" y="2609922"/>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C00000"/>
          </a:solidFill>
          <a:ln w="12700" cap="flat" cmpd="sng" algn="ctr">
            <a:noFill/>
            <a:prstDash val="solid"/>
            <a:miter lim="800000"/>
          </a:ln>
          <a:effectLst/>
        </p:spPr>
        <p:txBody>
          <a:bodyPr lIns="91341" tIns="45671" rIns="91341" bIns="45671" anchor="ctr">
            <a:noAutofit/>
          </a:bodyPr>
          <a:lstStyle/>
          <a:p>
            <a:pPr algn="ctr"/>
            <a:r>
              <a:rPr lang="en-US" altLang="zh-CN" sz="2131" b="1" kern="0" dirty="0">
                <a:solidFill>
                  <a:schemeClr val="bg1"/>
                </a:solidFill>
                <a:latin typeface="微软雅黑" panose="020B0503020204020204" pitchFamily="34" charset="-122"/>
                <a:ea typeface="微软雅黑" panose="020B0503020204020204" pitchFamily="34" charset="-122"/>
              </a:rPr>
              <a:t>2</a:t>
            </a:r>
            <a:endParaRPr lang="zh-CN" altLang="en-US" sz="2131" b="1" kern="0" dirty="0">
              <a:solidFill>
                <a:schemeClr val="bg1"/>
              </a:solidFill>
              <a:latin typeface="微软雅黑" panose="020B0503020204020204" pitchFamily="34" charset="-122"/>
              <a:ea typeface="微软雅黑" panose="020B0503020204020204" pitchFamily="34" charset="-122"/>
            </a:endParaRPr>
          </a:p>
        </p:txBody>
      </p:sp>
      <p:sp>
        <p:nvSpPr>
          <p:cNvPr id="8" name="MH_Entry_3">
            <a:extLst>
              <a:ext uri="{FF2B5EF4-FFF2-40B4-BE49-F238E27FC236}">
                <a16:creationId xmlns="" xmlns:a16="http://schemas.microsoft.com/office/drawing/2014/main" id="{2487DDB1-6AB1-4685-8477-14A4323766A5}"/>
              </a:ext>
            </a:extLst>
          </p:cNvPr>
          <p:cNvSpPr txBox="1"/>
          <p:nvPr>
            <p:custDataLst>
              <p:tags r:id="rId6"/>
            </p:custDataLst>
          </p:nvPr>
        </p:nvSpPr>
        <p:spPr>
          <a:xfrm>
            <a:off x="6022292" y="3528148"/>
            <a:ext cx="4838600" cy="539510"/>
          </a:xfrm>
          <a:prstGeom prst="rect">
            <a:avLst/>
          </a:prstGeom>
          <a:noFill/>
        </p:spPr>
        <p:txBody>
          <a:bodyPr wrap="square" lIns="179805" tIns="45671" rIns="91341" bIns="45671" anchor="ctr" anchorCtr="0">
            <a:noAutofit/>
          </a:bodyPr>
          <a:lstStyle>
            <a:defPPr>
              <a:defRPr lang="zh-CN"/>
            </a:defPPr>
            <a:lvl1pPr>
              <a:defRPr kern="0" spc="100">
                <a:solidFill>
                  <a:srgbClr val="969696"/>
                </a:solidFill>
                <a:latin typeface="微软雅黑" panose="020B0503020204020204" pitchFamily="34" charset="-122"/>
                <a:ea typeface="微软雅黑" panose="020B0503020204020204" pitchFamily="34" charset="-122"/>
              </a:defRPr>
            </a:lvl1pPr>
          </a:lstStyle>
          <a:p>
            <a:r>
              <a:rPr lang="zh-CN" altLang="en-US" sz="2397" dirty="0">
                <a:solidFill>
                  <a:schemeClr val="bg1">
                    <a:lumMod val="50000"/>
                  </a:schemeClr>
                </a:solidFill>
              </a:rPr>
              <a:t>明星产品</a:t>
            </a:r>
          </a:p>
        </p:txBody>
      </p:sp>
      <p:sp>
        <p:nvSpPr>
          <p:cNvPr id="9" name="MH_Number_3">
            <a:extLst>
              <a:ext uri="{FF2B5EF4-FFF2-40B4-BE49-F238E27FC236}">
                <a16:creationId xmlns="" xmlns:a16="http://schemas.microsoft.com/office/drawing/2014/main" id="{D87F617F-6C5F-48FF-8945-0101F2334449}"/>
              </a:ext>
            </a:extLst>
          </p:cNvPr>
          <p:cNvSpPr/>
          <p:nvPr>
            <p:custDataLst>
              <p:tags r:id="rId7"/>
            </p:custDataLst>
          </p:nvPr>
        </p:nvSpPr>
        <p:spPr>
          <a:xfrm>
            <a:off x="5430751" y="3535799"/>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6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a:solidFill>
                  <a:srgbClr val="FFFFFF"/>
                </a:solidFill>
                <a:latin typeface="微软雅黑" panose="020B0503020204020204" pitchFamily="34" charset="-122"/>
                <a:ea typeface="微软雅黑" panose="020B0503020204020204" pitchFamily="34" charset="-122"/>
              </a:rPr>
              <a:t>3</a:t>
            </a:r>
            <a:endParaRPr lang="zh-CN" altLang="en-US" sz="2131" kern="0" dirty="0">
              <a:solidFill>
                <a:srgbClr val="FFFFFF"/>
              </a:solidFill>
              <a:latin typeface="微软雅黑" panose="020B0503020204020204" pitchFamily="34" charset="-122"/>
              <a:ea typeface="微软雅黑" panose="020B0503020204020204" pitchFamily="34" charset="-122"/>
            </a:endParaRPr>
          </a:p>
        </p:txBody>
      </p:sp>
      <p:sp>
        <p:nvSpPr>
          <p:cNvPr id="10" name="MH_Entry_4">
            <a:extLst>
              <a:ext uri="{FF2B5EF4-FFF2-40B4-BE49-F238E27FC236}">
                <a16:creationId xmlns="" xmlns:a16="http://schemas.microsoft.com/office/drawing/2014/main" id="{512A3CD2-5FEB-455E-BB76-4155155D0354}"/>
              </a:ext>
            </a:extLst>
          </p:cNvPr>
          <p:cNvSpPr txBox="1"/>
          <p:nvPr>
            <p:custDataLst>
              <p:tags r:id="rId8"/>
            </p:custDataLst>
          </p:nvPr>
        </p:nvSpPr>
        <p:spPr>
          <a:xfrm>
            <a:off x="6022294" y="4473666"/>
            <a:ext cx="3995999" cy="539510"/>
          </a:xfrm>
          <a:prstGeom prst="rect">
            <a:avLst/>
          </a:prstGeom>
          <a:noFill/>
        </p:spPr>
        <p:txBody>
          <a:bodyPr wrap="square" lIns="179805" tIns="45671" rIns="91341" bIns="45671" anchor="ctr" anchorCtr="0">
            <a:normAutofit/>
          </a:bodyPr>
          <a:lstStyle>
            <a:defPPr>
              <a:defRPr lang="zh-CN"/>
            </a:defPPr>
            <a:lvl1pPr>
              <a:defRPr kern="0" spc="100">
                <a:solidFill>
                  <a:srgbClr val="969696"/>
                </a:solidFill>
                <a:latin typeface="+mn-ea"/>
              </a:defRPr>
            </a:lvl1pPr>
          </a:lstStyle>
          <a:p>
            <a:r>
              <a:rPr lang="zh-CN" altLang="en-US" sz="2397" dirty="0" smtClean="0">
                <a:solidFill>
                  <a:schemeClr val="bg1">
                    <a:lumMod val="50000"/>
                  </a:schemeClr>
                </a:solidFill>
                <a:latin typeface="微软雅黑" panose="020B0503020204020204" pitchFamily="34" charset="-122"/>
                <a:ea typeface="微软雅黑" panose="020B0503020204020204" pitchFamily="34" charset="-122"/>
              </a:rPr>
              <a:t>营销举措</a:t>
            </a:r>
            <a:endParaRPr lang="zh-CN" altLang="en-US" sz="2397"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MH_Number_4">
            <a:extLst>
              <a:ext uri="{FF2B5EF4-FFF2-40B4-BE49-F238E27FC236}">
                <a16:creationId xmlns="" xmlns:a16="http://schemas.microsoft.com/office/drawing/2014/main" id="{D52D79F6-5B8A-4D23-84A6-331F734DC45B}"/>
              </a:ext>
            </a:extLst>
          </p:cNvPr>
          <p:cNvSpPr/>
          <p:nvPr>
            <p:custDataLst>
              <p:tags r:id="rId9"/>
            </p:custDataLst>
          </p:nvPr>
        </p:nvSpPr>
        <p:spPr>
          <a:xfrm>
            <a:off x="5430751" y="4481318"/>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6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dirty="0">
                <a:solidFill>
                  <a:srgbClr val="FFFFFF"/>
                </a:solidFill>
                <a:latin typeface="微软雅黑" panose="020B0503020204020204" pitchFamily="34" charset="-122"/>
                <a:ea typeface="微软雅黑" panose="020B0503020204020204" pitchFamily="34" charset="-122"/>
              </a:rPr>
              <a:t>4</a:t>
            </a:r>
            <a:endParaRPr lang="zh-CN" altLang="en-US" sz="2131" kern="0" dirty="0">
              <a:solidFill>
                <a:srgbClr val="FFFFFF"/>
              </a:solidFill>
              <a:latin typeface="微软雅黑" panose="020B0503020204020204" pitchFamily="34" charset="-122"/>
              <a:ea typeface="微软雅黑" panose="020B0503020204020204" pitchFamily="34" charset="-122"/>
            </a:endParaRPr>
          </a:p>
        </p:txBody>
      </p:sp>
      <p:sp>
        <p:nvSpPr>
          <p:cNvPr id="12" name="MH_Others_2">
            <a:extLst>
              <a:ext uri="{FF2B5EF4-FFF2-40B4-BE49-F238E27FC236}">
                <a16:creationId xmlns="" xmlns:a16="http://schemas.microsoft.com/office/drawing/2014/main" id="{249E63D0-4184-4C06-9C11-D7CC965B34C3}"/>
              </a:ext>
            </a:extLst>
          </p:cNvPr>
          <p:cNvSpPr txBox="1"/>
          <p:nvPr>
            <p:custDataLst>
              <p:tags r:id="rId10"/>
            </p:custDataLst>
          </p:nvPr>
        </p:nvSpPr>
        <p:spPr>
          <a:xfrm>
            <a:off x="1555630" y="2561194"/>
            <a:ext cx="1766661" cy="785100"/>
          </a:xfrm>
          <a:prstGeom prst="rect">
            <a:avLst/>
          </a:prstGeom>
          <a:noFill/>
          <a:ln>
            <a:noFill/>
          </a:ln>
        </p:spPr>
        <p:txBody>
          <a:bodyPr wrap="none" lIns="91341" tIns="45671" rIns="91341" bIns="45671" anchor="ctr" anchorCtr="0">
            <a:noAutofit/>
          </a:bodyPr>
          <a:lstStyle/>
          <a:p>
            <a:pPr algn="ctr">
              <a:defRPr/>
            </a:pPr>
            <a:r>
              <a:rPr lang="zh-CN" altLang="en-US" sz="5993" b="1" kern="0" dirty="0">
                <a:solidFill>
                  <a:srgbClr val="C00000"/>
                </a:solidFill>
                <a:latin typeface="微软雅黑" panose="020B0503020204020204" pitchFamily="34" charset="-122"/>
                <a:ea typeface="微软雅黑" panose="020B0503020204020204" pitchFamily="34" charset="-122"/>
              </a:rPr>
              <a:t>目录</a:t>
            </a:r>
          </a:p>
        </p:txBody>
      </p:sp>
      <p:sp>
        <p:nvSpPr>
          <p:cNvPr id="13" name="MH_Others_3">
            <a:extLst>
              <a:ext uri="{FF2B5EF4-FFF2-40B4-BE49-F238E27FC236}">
                <a16:creationId xmlns="" xmlns:a16="http://schemas.microsoft.com/office/drawing/2014/main" id="{6D0DE5BE-9E07-4B3A-9457-AFDB299CCAAD}"/>
              </a:ext>
            </a:extLst>
          </p:cNvPr>
          <p:cNvSpPr txBox="1"/>
          <p:nvPr>
            <p:custDataLst>
              <p:tags r:id="rId11"/>
            </p:custDataLst>
          </p:nvPr>
        </p:nvSpPr>
        <p:spPr>
          <a:xfrm>
            <a:off x="1682384" y="3346293"/>
            <a:ext cx="1766661" cy="785100"/>
          </a:xfrm>
          <a:prstGeom prst="rect">
            <a:avLst/>
          </a:prstGeom>
          <a:noFill/>
        </p:spPr>
        <p:txBody>
          <a:bodyPr wrap="none" lIns="91341" tIns="45671" rIns="91341" bIns="45671" anchor="ctr" anchorCtr="0">
            <a:noAutofit/>
          </a:bodyPr>
          <a:lstStyle/>
          <a:p>
            <a:pPr algn="ctr">
              <a:defRPr/>
            </a:pPr>
            <a:r>
              <a:rPr lang="en-US" altLang="zh-CN" sz="3196" kern="0" spc="300" dirty="0">
                <a:solidFill>
                  <a:srgbClr val="DDDDDD"/>
                </a:solidFill>
                <a:latin typeface="微软雅黑" panose="020B0503020204020204" pitchFamily="34" charset="-122"/>
                <a:ea typeface="微软雅黑" panose="020B0503020204020204" pitchFamily="34" charset="-122"/>
              </a:rPr>
              <a:t>CONTENTS</a:t>
            </a:r>
            <a:endParaRPr lang="zh-CN" altLang="en-US" sz="3196" kern="0" spc="300" dirty="0">
              <a:solidFill>
                <a:srgbClr val="DDDDD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245696476"/>
      </p:ext>
    </p:extLst>
  </p:cSld>
  <p:clrMapOvr>
    <a:masterClrMapping/>
  </p:clrMapOvr>
  <p:transition spd="slow" advClick="0" advTm="2000">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9416" y="1196752"/>
            <a:ext cx="10595587" cy="5546476"/>
            <a:chOff x="555259" y="1196752"/>
            <a:chExt cx="10595587" cy="5546476"/>
          </a:xfrm>
        </p:grpSpPr>
        <p:sp>
          <p:nvSpPr>
            <p:cNvPr id="5" name="等腰三角形 4"/>
            <p:cNvSpPr/>
            <p:nvPr/>
          </p:nvSpPr>
          <p:spPr>
            <a:xfrm>
              <a:off x="2081419" y="1196752"/>
              <a:ext cx="9069427" cy="909990"/>
            </a:xfrm>
            <a:prstGeom prst="triangle">
              <a:avLst/>
            </a:prstGeom>
            <a:ln>
              <a:solidFill>
                <a:srgbClr val="C00000"/>
              </a:solidFill>
            </a:ln>
          </p:spPr>
          <p:txBody>
            <a:bodyPr wrap="square" rtlCol="0" anchor="ctr">
              <a:spAutoFit/>
            </a:bodyPr>
            <a:lstStyle/>
            <a:p>
              <a:pPr marL="171450" marR="0" lvl="0" indent="-171450" algn="ctr" defTabSz="1216660" rtl="0" eaLnBrk="0" fontAlgn="base" latinLnBrk="0" hangingPunct="0">
                <a:lnSpc>
                  <a:spcPct val="200000"/>
                </a:lnSpc>
                <a:spcBef>
                  <a:spcPct val="0"/>
                </a:spcBef>
                <a:spcAft>
                  <a:spcPct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6" name="矩形 5"/>
            <p:cNvSpPr/>
            <p:nvPr/>
          </p:nvSpPr>
          <p:spPr>
            <a:xfrm>
              <a:off x="2086999" y="2195037"/>
              <a:ext cx="2920945" cy="1247627"/>
            </a:xfrm>
            <a:prstGeom prst="rect">
              <a:avLst/>
            </a:prstGeom>
            <a:ln>
              <a:solidFill>
                <a:srgbClr val="C00000"/>
              </a:solidFill>
            </a:ln>
          </p:spPr>
          <p:txBody>
            <a:bodyPr wrap="square" lIns="89979" rtlCol="0" anchor="ctr">
              <a:noAutofit/>
            </a:bodyPr>
            <a:lstStyle/>
            <a:p>
              <a:pPr marL="171450" marR="0" lvl="0" indent="-171450" algn="ctr" defTabSz="1216660" rtl="0" eaLnBrk="0" fontAlgn="base" latinLnBrk="0" hangingPunct="0">
                <a:lnSpc>
                  <a:spcPct val="200000"/>
                </a:lnSpc>
                <a:spcBef>
                  <a:spcPct val="0"/>
                </a:spcBef>
                <a:spcAft>
                  <a:spcPct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7" name="矩形 6"/>
            <p:cNvSpPr/>
            <p:nvPr/>
          </p:nvSpPr>
          <p:spPr>
            <a:xfrm>
              <a:off x="555259" y="2459838"/>
              <a:ext cx="1471620" cy="510406"/>
            </a:xfrm>
            <a:prstGeom prst="rect">
              <a:avLst/>
            </a:prstGeom>
          </p:spPr>
          <p:txBody>
            <a:bodyPr wrap="square" rtlCol="0" anchor="ctr">
              <a:spAutoFit/>
            </a:bodyPr>
            <a:lstStyle/>
            <a:p>
              <a:pPr marL="171450" marR="0" lvl="0" indent="-171450" algn="l" defTabSz="1216660" rtl="0" eaLnBrk="0" fontAlgn="base" latinLnBrk="0" hangingPunct="0">
                <a:lnSpc>
                  <a:spcPct val="200000"/>
                </a:lnSpc>
                <a:spcBef>
                  <a:spcPct val="0"/>
                </a:spcBef>
                <a:spcAft>
                  <a:spcPct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Microsoft YaHei"/>
                  <a:ea typeface="Microsoft YaHei"/>
                  <a:cs typeface="+mn-ea"/>
                  <a:sym typeface="+mn-lt"/>
                </a:rPr>
                <a:t>行动计划</a:t>
              </a:r>
            </a:p>
          </p:txBody>
        </p:sp>
        <p:sp>
          <p:nvSpPr>
            <p:cNvPr id="8" name="矩形 7"/>
            <p:cNvSpPr/>
            <p:nvPr/>
          </p:nvSpPr>
          <p:spPr>
            <a:xfrm>
              <a:off x="5158450" y="2195037"/>
              <a:ext cx="2920945" cy="1247627"/>
            </a:xfrm>
            <a:prstGeom prst="rect">
              <a:avLst/>
            </a:prstGeom>
            <a:ln>
              <a:solidFill>
                <a:srgbClr val="C00000"/>
              </a:solidFill>
            </a:ln>
          </p:spPr>
          <p:txBody>
            <a:bodyPr wrap="square" lIns="89979" rtlCol="0" anchor="ctr">
              <a:noAutofit/>
            </a:bodyPr>
            <a:lstStyle/>
            <a:p>
              <a:pPr marL="171450" marR="0" lvl="0" indent="-171450" algn="ctr" defTabSz="1216660" rtl="0" eaLnBrk="0" fontAlgn="base" latinLnBrk="0" hangingPunct="0">
                <a:lnSpc>
                  <a:spcPct val="200000"/>
                </a:lnSpc>
                <a:spcBef>
                  <a:spcPct val="0"/>
                </a:spcBef>
                <a:spcAft>
                  <a:spcPct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9" name="矩形 8"/>
            <p:cNvSpPr/>
            <p:nvPr/>
          </p:nvSpPr>
          <p:spPr>
            <a:xfrm>
              <a:off x="8229901" y="2195037"/>
              <a:ext cx="2920945" cy="1247627"/>
            </a:xfrm>
            <a:prstGeom prst="rect">
              <a:avLst/>
            </a:prstGeom>
            <a:ln>
              <a:solidFill>
                <a:srgbClr val="C00000"/>
              </a:solidFill>
            </a:ln>
          </p:spPr>
          <p:txBody>
            <a:bodyPr wrap="square" lIns="89979" rtlCol="0" anchor="ctr">
              <a:noAutofit/>
            </a:bodyPr>
            <a:lstStyle/>
            <a:p>
              <a:pPr marL="171450" marR="0" lvl="0" indent="-171450" algn="ctr" defTabSz="1216660" rtl="0" eaLnBrk="0" fontAlgn="base" latinLnBrk="0" hangingPunct="0">
                <a:lnSpc>
                  <a:spcPct val="200000"/>
                </a:lnSpc>
                <a:spcBef>
                  <a:spcPct val="0"/>
                </a:spcBef>
                <a:spcAft>
                  <a:spcPct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10" name="矩形 9"/>
            <p:cNvSpPr/>
            <p:nvPr/>
          </p:nvSpPr>
          <p:spPr>
            <a:xfrm>
              <a:off x="2100957" y="2392194"/>
              <a:ext cx="2893027" cy="853312"/>
            </a:xfrm>
            <a:prstGeom prst="rect">
              <a:avLst/>
            </a:prstGeom>
          </p:spPr>
          <p:txBody>
            <a:bodyPr wrap="square" lIns="89979" rtlCol="0" anchor="ctr">
              <a:noAutofit/>
            </a:bodyPr>
            <a:lstStyle/>
            <a:p>
              <a:pPr marL="0" marR="0" lvl="0" indent="0" algn="ctr" defTabSz="1216660" rtl="0" eaLnBrk="0" fontAlgn="base" latinLnBrk="0" hangingPunct="0">
                <a:lnSpc>
                  <a:spcPct val="15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依托全省销售通路，主动</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a:p>
              <a:pPr marL="0" marR="0" lvl="0" indent="0" algn="ctr" defTabSz="1216660" rtl="0" eaLnBrk="0" fontAlgn="base" latinLnBrk="0" hangingPunct="0">
                <a:lnSpc>
                  <a:spcPct val="15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rPr>
                <a:t>获取商机</a:t>
              </a:r>
              <a:r>
                <a:rPr kumimoji="0" lang="zh-CN" altLang="en-US" sz="1400" b="1" i="0" u="none" strike="noStrike" kern="1200" cap="none" spc="0" normalizeH="0" baseline="0" noProof="0" dirty="0" smtClean="0">
                  <a:ln>
                    <a:noFill/>
                  </a:ln>
                  <a:solidFill>
                    <a:prstClr val="black"/>
                  </a:solidFill>
                  <a:effectLst/>
                  <a:uLnTx/>
                  <a:uFillTx/>
                  <a:latin typeface="Microsoft YaHei"/>
                  <a:ea typeface="Microsoft YaHei"/>
                  <a:cs typeface="+mn-ea"/>
                  <a:sym typeface="+mn-lt"/>
                </a:rPr>
                <a:t>数量</a:t>
              </a:r>
              <a:r>
                <a:rPr kumimoji="0" lang="en-US" altLang="zh-CN" sz="1400" b="1" i="0" u="none" strike="noStrike" kern="1200" cap="none" spc="0" normalizeH="0" baseline="0" noProof="0" dirty="0" smtClean="0">
                  <a:ln>
                    <a:noFill/>
                  </a:ln>
                  <a:solidFill>
                    <a:srgbClr val="FF0000"/>
                  </a:solidFill>
                  <a:effectLst/>
                  <a:uLnTx/>
                  <a:uFillTx/>
                  <a:latin typeface="Microsoft YaHei"/>
                  <a:ea typeface="Microsoft YaHei"/>
                  <a:cs typeface="+mn-ea"/>
                  <a:sym typeface="+mn-lt"/>
                </a:rPr>
                <a:t>200</a:t>
              </a:r>
              <a:r>
                <a:rPr kumimoji="0" lang="zh-CN" altLang="en-US" sz="1400" b="1" i="0" u="none" strike="noStrike" kern="1200" cap="none" spc="0" normalizeH="0" baseline="0" noProof="0" dirty="0" smtClean="0">
                  <a:ln>
                    <a:noFill/>
                  </a:ln>
                  <a:solidFill>
                    <a:srgbClr val="FF0000"/>
                  </a:solidFill>
                  <a:effectLst/>
                  <a:uLnTx/>
                  <a:uFillTx/>
                  <a:latin typeface="Microsoft YaHei"/>
                  <a:ea typeface="Microsoft YaHei"/>
                  <a:cs typeface="+mn-ea"/>
                  <a:sym typeface="+mn-lt"/>
                </a:rPr>
                <a:t>个</a:t>
              </a:r>
              <a:r>
                <a:rPr kumimoji="0" lang="zh-CN" alt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rPr>
                <a:t>以上</a:t>
              </a:r>
              <a:r>
                <a:rPr kumimoji="0" lang="en-US" altLang="zh-CN" sz="1400" b="1" i="0" u="none" strike="noStrike" kern="1200" cap="none" spc="0" normalizeH="0" baseline="0" noProof="0" dirty="0">
                  <a:ln>
                    <a:noFill/>
                  </a:ln>
                  <a:solidFill>
                    <a:prstClr val="black"/>
                  </a:solidFill>
                  <a:effectLst/>
                  <a:uLnTx/>
                  <a:uFillTx/>
                  <a:latin typeface="Microsoft YaHei"/>
                  <a:ea typeface="Microsoft YaHei"/>
                  <a:cs typeface="+mn-ea"/>
                  <a:sym typeface="+mn-lt"/>
                </a:rPr>
                <a:t> </a:t>
              </a:r>
            </a:p>
          </p:txBody>
        </p:sp>
        <p:sp>
          <p:nvSpPr>
            <p:cNvPr id="11" name="矩形 10"/>
            <p:cNvSpPr/>
            <p:nvPr/>
          </p:nvSpPr>
          <p:spPr>
            <a:xfrm>
              <a:off x="5191900" y="2542027"/>
              <a:ext cx="2904220" cy="853312"/>
            </a:xfrm>
            <a:prstGeom prst="rect">
              <a:avLst/>
            </a:prstGeom>
          </p:spPr>
          <p:txBody>
            <a:bodyPr wrap="square" lIns="89979" rtlCol="0" anchor="ctr">
              <a:noAutofit/>
            </a:bodyPr>
            <a:lstStyle/>
            <a:p>
              <a:pPr marL="0" marR="0" lvl="0" indent="0" algn="ctr" defTabSz="1216660" rtl="0" eaLnBrk="0" fontAlgn="base" latinLnBrk="0" hangingPunct="0">
                <a:lnSpc>
                  <a:spcPct val="15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基于重点产品，快速持续</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a:p>
              <a:pPr marL="0" marR="0" lvl="0" indent="0" algn="ctr" defTabSz="1216660" rtl="0" eaLnBrk="0" fontAlgn="base" latinLnBrk="0" hangingPunct="0">
                <a:lnSpc>
                  <a:spcPct val="150000"/>
                </a:lnSpc>
                <a:spcBef>
                  <a:spcPct val="0"/>
                </a:spcBef>
                <a:spcAft>
                  <a:spcPct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rPr>
                <a:t>打造成功</a:t>
              </a:r>
              <a:r>
                <a:rPr kumimoji="0" lang="zh-CN" altLang="en-US" sz="1400" b="1" i="0" u="none" strike="noStrike" kern="1200" cap="none" spc="0" normalizeH="0" baseline="0" noProof="0" dirty="0" smtClean="0">
                  <a:ln>
                    <a:noFill/>
                  </a:ln>
                  <a:solidFill>
                    <a:prstClr val="black"/>
                  </a:solidFill>
                  <a:effectLst/>
                  <a:uLnTx/>
                  <a:uFillTx/>
                  <a:latin typeface="Microsoft YaHei"/>
                  <a:ea typeface="Microsoft YaHei"/>
                  <a:cs typeface="+mn-ea"/>
                  <a:sym typeface="+mn-lt"/>
                </a:rPr>
                <a:t>案例</a:t>
              </a:r>
              <a:r>
                <a:rPr kumimoji="0" lang="en-US" altLang="zh-CN" sz="1400" b="1" i="0" u="none" strike="noStrike" kern="1200" cap="none" spc="0" normalizeH="0" baseline="0" noProof="0" dirty="0" smtClean="0">
                  <a:ln>
                    <a:noFill/>
                  </a:ln>
                  <a:solidFill>
                    <a:srgbClr val="FF0000"/>
                  </a:solidFill>
                  <a:effectLst/>
                  <a:uLnTx/>
                  <a:uFillTx/>
                  <a:latin typeface="Microsoft YaHei"/>
                  <a:ea typeface="Microsoft YaHei"/>
                  <a:cs typeface="+mn-ea"/>
                  <a:sym typeface="+mn-lt"/>
                </a:rPr>
                <a:t>4</a:t>
              </a:r>
              <a:r>
                <a:rPr kumimoji="0" lang="zh-CN" altLang="en-US" sz="1400" b="1" i="0" u="none" strike="noStrike" kern="1200" cap="none" spc="0" normalizeH="0" baseline="0" noProof="0" dirty="0" smtClean="0">
                  <a:ln>
                    <a:noFill/>
                  </a:ln>
                  <a:solidFill>
                    <a:srgbClr val="FF0000"/>
                  </a:solidFill>
                  <a:effectLst/>
                  <a:uLnTx/>
                  <a:uFillTx/>
                  <a:latin typeface="Microsoft YaHei"/>
                  <a:ea typeface="Microsoft YaHei"/>
                  <a:cs typeface="+mn-ea"/>
                  <a:sym typeface="+mn-lt"/>
                </a:rPr>
                <a:t>个</a:t>
              </a:r>
              <a:r>
                <a:rPr kumimoji="0" lang="zh-CN" alt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rPr>
                <a:t>以上</a:t>
              </a:r>
              <a:endParaRPr kumimoji="0" lang="en-US" altLang="zh-CN" sz="1400" b="1" i="0" u="none" strike="noStrike" kern="1200" cap="none" spc="0" normalizeH="0" baseline="0" noProof="0" dirty="0">
                <a:ln>
                  <a:noFill/>
                </a:ln>
                <a:solidFill>
                  <a:prstClr val="black"/>
                </a:solidFill>
                <a:effectLst/>
                <a:uLnTx/>
                <a:uFillTx/>
                <a:latin typeface="Microsoft YaHei"/>
                <a:ea typeface="Microsoft YaHei"/>
                <a:cs typeface="+mn-ea"/>
                <a:sym typeface="+mn-lt"/>
              </a:endParaRPr>
            </a:p>
            <a:p>
              <a:pPr marL="0" marR="0" lvl="0" indent="0" algn="ctr" defTabSz="1216660" rtl="0" eaLnBrk="0" fontAlgn="base" latinLnBrk="0" hangingPunct="0">
                <a:lnSpc>
                  <a:spcPct val="150000"/>
                </a:lnSpc>
                <a:spcBef>
                  <a:spcPct val="0"/>
                </a:spcBef>
                <a:spcAft>
                  <a:spcPct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15" name="矩形 14"/>
            <p:cNvSpPr/>
            <p:nvPr/>
          </p:nvSpPr>
          <p:spPr>
            <a:xfrm>
              <a:off x="8246626" y="2395737"/>
              <a:ext cx="2803886" cy="853312"/>
            </a:xfrm>
            <a:prstGeom prst="rect">
              <a:avLst/>
            </a:prstGeom>
          </p:spPr>
          <p:txBody>
            <a:bodyPr wrap="square" lIns="89979" rtlCol="0" anchor="ctr">
              <a:noAutofit/>
            </a:bodyPr>
            <a:lstStyle/>
            <a:p>
              <a:pPr marL="0" marR="0" lvl="0" indent="0" algn="ctr" defTabSz="1216660" rtl="0" eaLnBrk="0" fontAlgn="base" latinLnBrk="0" hangingPunct="0">
                <a:lnSpc>
                  <a:spcPct val="15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借助联通品牌优势，</a:t>
              </a:r>
              <a:r>
                <a:rPr kumimoji="0" lang="zh-CN" altLang="en-US" sz="1400" b="1" i="0" u="none" strike="noStrike" kern="1200" cap="none" spc="0" normalizeH="0" baseline="0" noProof="0" dirty="0">
                  <a:ln>
                    <a:noFill/>
                  </a:ln>
                  <a:solidFill>
                    <a:prstClr val="black"/>
                  </a:solidFill>
                  <a:effectLst/>
                  <a:uLnTx/>
                  <a:uFillTx/>
                  <a:latin typeface="Microsoft YaHei"/>
                  <a:ea typeface="Microsoft YaHei"/>
                  <a:cs typeface="+mn-ea"/>
                  <a:sym typeface="+mn-lt"/>
                </a:rPr>
                <a:t>全省组织市场拓展</a:t>
              </a:r>
              <a:r>
                <a:rPr kumimoji="0" lang="zh-CN" altLang="en-US" sz="1400" b="1" i="0" u="none" strike="noStrike" kern="1200" cap="none" spc="0" normalizeH="0" baseline="0" noProof="0" dirty="0" smtClean="0">
                  <a:ln>
                    <a:noFill/>
                  </a:ln>
                  <a:solidFill>
                    <a:prstClr val="black"/>
                  </a:solidFill>
                  <a:effectLst/>
                  <a:uLnTx/>
                  <a:uFillTx/>
                  <a:latin typeface="Microsoft YaHei"/>
                  <a:ea typeface="Microsoft YaHei"/>
                  <a:cs typeface="+mn-ea"/>
                  <a:sym typeface="+mn-lt"/>
                </a:rPr>
                <a:t>活动</a:t>
              </a:r>
              <a:r>
                <a:rPr kumimoji="0" lang="en-US" altLang="zh-CN" sz="1400" b="1" i="0" u="none" strike="noStrike" kern="1200" cap="none" spc="0" normalizeH="0" baseline="0" noProof="0" dirty="0" smtClean="0">
                  <a:ln>
                    <a:noFill/>
                  </a:ln>
                  <a:solidFill>
                    <a:srgbClr val="FF0000"/>
                  </a:solidFill>
                  <a:effectLst/>
                  <a:uLnTx/>
                  <a:uFillTx/>
                  <a:latin typeface="Microsoft YaHei"/>
                  <a:ea typeface="Microsoft YaHei"/>
                  <a:cs typeface="+mn-ea"/>
                  <a:sym typeface="+mn-lt"/>
                </a:rPr>
                <a:t>4</a:t>
              </a:r>
              <a:r>
                <a:rPr kumimoji="0" lang="zh-CN" altLang="en-US" sz="1400" b="1" i="0" u="none" strike="noStrike" kern="1200" cap="none" spc="0" normalizeH="0" baseline="0" noProof="0" dirty="0" smtClean="0">
                  <a:ln>
                    <a:noFill/>
                  </a:ln>
                  <a:solidFill>
                    <a:prstClr val="black"/>
                  </a:solidFill>
                  <a:effectLst/>
                  <a:uLnTx/>
                  <a:uFillTx/>
                  <a:latin typeface="Microsoft YaHei"/>
                  <a:ea typeface="Microsoft YaHei"/>
                  <a:cs typeface="+mn-ea"/>
                  <a:sym typeface="+mn-lt"/>
                </a:rPr>
                <a:t>场</a:t>
              </a:r>
              <a:endParaRPr kumimoji="0" lang="en-US" altLang="zh-CN" sz="1400" b="1"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16" name="矩形 15"/>
            <p:cNvSpPr/>
            <p:nvPr/>
          </p:nvSpPr>
          <p:spPr>
            <a:xfrm>
              <a:off x="2087000" y="3553765"/>
              <a:ext cx="9058268" cy="1828818"/>
            </a:xfrm>
            <a:prstGeom prst="rect">
              <a:avLst/>
            </a:prstGeom>
            <a:ln>
              <a:solidFill>
                <a:srgbClr val="C00000"/>
              </a:solidFill>
            </a:ln>
          </p:spPr>
          <p:txBody>
            <a:bodyPr wrap="square" lIns="89979" rtlCol="0" anchor="ctr">
              <a:noAutofit/>
            </a:bodyPr>
            <a:lstStyle/>
            <a:p>
              <a:pPr marL="171450" marR="0" lvl="0" indent="-171450" algn="ctr" defTabSz="1216660" rtl="0" eaLnBrk="0" fontAlgn="base" latinLnBrk="0" hangingPunct="0">
                <a:lnSpc>
                  <a:spcPct val="200000"/>
                </a:lnSpc>
                <a:spcBef>
                  <a:spcPct val="0"/>
                </a:spcBef>
                <a:spcAft>
                  <a:spcPct val="0"/>
                </a:spcAft>
                <a:buClrTx/>
                <a:buSzTx/>
                <a:buFont typeface="Arial" panose="020B0604020202020204" pitchFamily="34" charset="0"/>
                <a:buChar char="•"/>
                <a:tabLst/>
                <a:defRPr/>
              </a:pPr>
              <a:endPar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17" name="矩形 16"/>
            <p:cNvSpPr/>
            <p:nvPr/>
          </p:nvSpPr>
          <p:spPr>
            <a:xfrm>
              <a:off x="555607" y="4142764"/>
              <a:ext cx="1471620" cy="510406"/>
            </a:xfrm>
            <a:prstGeom prst="rect">
              <a:avLst/>
            </a:prstGeom>
          </p:spPr>
          <p:txBody>
            <a:bodyPr wrap="square" rtlCol="0" anchor="ctr">
              <a:spAutoFit/>
            </a:bodyPr>
            <a:lstStyle/>
            <a:p>
              <a:pPr marL="171450" marR="0" lvl="0" indent="-171450" algn="l" defTabSz="1216660" rtl="0" eaLnBrk="0" fontAlgn="base" latinLnBrk="0" hangingPunct="0">
                <a:lnSpc>
                  <a:spcPct val="200000"/>
                </a:lnSpc>
                <a:spcBef>
                  <a:spcPct val="0"/>
                </a:spcBef>
                <a:spcAft>
                  <a:spcPct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Microsoft YaHei"/>
                  <a:ea typeface="Microsoft YaHei"/>
                  <a:cs typeface="+mn-ea"/>
                  <a:sym typeface="+mn-lt"/>
                </a:rPr>
                <a:t>能力支撑</a:t>
              </a:r>
            </a:p>
          </p:txBody>
        </p:sp>
        <p:sp>
          <p:nvSpPr>
            <p:cNvPr id="18" name="矩形 17"/>
            <p:cNvSpPr/>
            <p:nvPr/>
          </p:nvSpPr>
          <p:spPr>
            <a:xfrm>
              <a:off x="2617799" y="3587214"/>
              <a:ext cx="8527468" cy="1669686"/>
            </a:xfrm>
            <a:prstGeom prst="rect">
              <a:avLst/>
            </a:prstGeom>
          </p:spPr>
          <p:txBody>
            <a:bodyPr wrap="square" rtlCol="0" anchor="ctr">
              <a:spAutoFit/>
            </a:bodyPr>
            <a:lstStyle/>
            <a:p>
              <a:pPr marL="0" marR="0" lvl="0" indent="0" algn="l" defTabSz="1216660" rtl="0" eaLnBrk="0" fontAlgn="base" latinLnBrk="0" hangingPunct="0">
                <a:lnSpc>
                  <a:spcPct val="15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a:t>
              </a:r>
              <a:r>
                <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rPr>
                <a:t>1</a:t>
              </a: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）数盾风控：服务金融、保险类有风控需求的行业客户，利用脱敏的数据提供信息验证和风险评估服务</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a:p>
              <a:pPr marL="0" marR="0" lvl="0" indent="0" algn="l" defTabSz="1216660" rtl="0" eaLnBrk="0" fontAlgn="base" latinLnBrk="0" hangingPunct="0">
                <a:lnSpc>
                  <a:spcPct val="15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a:t>
              </a:r>
              <a:r>
                <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rPr>
                <a:t>2</a:t>
              </a: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）数达营销：挖掘和筛选各行业客户的受众群体，整合线上线下渠道资源进行触达营销服务</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a:p>
              <a:pPr marL="0" marR="0" lvl="0" indent="0" algn="l" defTabSz="1216660" rtl="0" eaLnBrk="0" fontAlgn="base" latinLnBrk="0" hangingPunct="0">
                <a:lnSpc>
                  <a:spcPct val="15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a:t>
              </a:r>
              <a:r>
                <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rPr>
                <a:t>3</a:t>
              </a: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）旅游大数据：面向旅游管理部门、景区等机构，提供监控、分析、预测等应用提升旅游业的管理效率</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a:p>
              <a:pPr marL="0" marR="0" lvl="0" indent="0" algn="l" defTabSz="1216660" rtl="0" eaLnBrk="0" fontAlgn="base" latinLnBrk="0" hangingPunct="0">
                <a:lnSpc>
                  <a:spcPct val="150000"/>
                </a:lnSpc>
                <a:spcBef>
                  <a:spcPct val="0"/>
                </a:spcBef>
                <a:spcAft>
                  <a:spcPct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a:t>
              </a:r>
              <a:r>
                <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rPr>
                <a:t>4</a:t>
              </a: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）政务大数据：服务各级政府部门，采用平台</a:t>
              </a:r>
              <a:r>
                <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rPr>
                <a:t>+</a:t>
              </a: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n-ea"/>
                  <a:sym typeface="+mn-lt"/>
                </a:rPr>
                <a:t>应用模式，着力解决政府数据规模大、整合难、利用率低的问题</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n-ea"/>
                <a:sym typeface="+mn-lt"/>
              </a:endParaRPr>
            </a:p>
          </p:txBody>
        </p:sp>
        <p:sp>
          <p:nvSpPr>
            <p:cNvPr id="19" name="矩形 18"/>
            <p:cNvSpPr/>
            <p:nvPr/>
          </p:nvSpPr>
          <p:spPr>
            <a:xfrm>
              <a:off x="2081419" y="5490188"/>
              <a:ext cx="9063849" cy="1253040"/>
            </a:xfrm>
            <a:prstGeom prst="rect">
              <a:avLst/>
            </a:prstGeom>
            <a:ln>
              <a:solidFill>
                <a:srgbClr val="C00000"/>
              </a:solidFill>
            </a:ln>
          </p:spPr>
          <p:txBody>
            <a:bodyPr wrap="square" lIns="89979" rtlCol="0" anchor="ctr">
              <a:noAutofit/>
            </a:bodyPr>
            <a:lstStyle/>
            <a:p>
              <a:pPr marL="342900" indent="-342900" defTabSz="1216660" rtl="0" eaLnBrk="0" fontAlgn="base" hangingPunct="0">
                <a:lnSpc>
                  <a:spcPct val="150000"/>
                </a:lnSpc>
                <a:spcBef>
                  <a:spcPct val="0"/>
                </a:spcBef>
                <a:spcAft>
                  <a:spcPct val="0"/>
                </a:spcAft>
                <a:buFont typeface="+mj-lt"/>
                <a:buAutoNum type="arabicPeriod"/>
                <a:defRPr/>
              </a:pPr>
              <a:r>
                <a:rPr lang="zh-CN" altLang="en-US" sz="1400" kern="1200" dirty="0">
                  <a:solidFill>
                    <a:srgbClr val="C00000"/>
                  </a:solidFill>
                  <a:latin typeface="Microsoft YaHei"/>
                  <a:ea typeface="Microsoft YaHei"/>
                  <a:cs typeface="+mn-ea"/>
                  <a:sym typeface="+mn-lt"/>
                </a:rPr>
                <a:t>落实“三步一环”行动计划</a:t>
              </a:r>
              <a:endParaRPr lang="en-US" altLang="zh-CN" sz="1400" kern="1200" dirty="0">
                <a:solidFill>
                  <a:prstClr val="black"/>
                </a:solidFill>
                <a:latin typeface="Microsoft YaHei"/>
                <a:ea typeface="Microsoft YaHei"/>
                <a:cs typeface="+mn-ea"/>
                <a:sym typeface="+mn-lt"/>
              </a:endParaRPr>
            </a:p>
            <a:p>
              <a:pPr marL="342900" indent="-342900" defTabSz="1216660" rtl="0" eaLnBrk="0" fontAlgn="base" hangingPunct="0">
                <a:lnSpc>
                  <a:spcPct val="150000"/>
                </a:lnSpc>
                <a:spcBef>
                  <a:spcPct val="0"/>
                </a:spcBef>
                <a:spcAft>
                  <a:spcPct val="0"/>
                </a:spcAft>
                <a:buFont typeface="+mj-lt"/>
                <a:buAutoNum type="arabicPeriod"/>
                <a:defRPr/>
              </a:pPr>
              <a:r>
                <a:rPr lang="zh-CN" altLang="en-US" sz="1400" dirty="0">
                  <a:solidFill>
                    <a:srgbClr val="C00000"/>
                  </a:solidFill>
                  <a:latin typeface="Microsoft YaHei"/>
                  <a:ea typeface="Microsoft YaHei"/>
                  <a:cs typeface="+mn-ea"/>
                  <a:sym typeface="+mn-lt"/>
                </a:rPr>
                <a:t>遵行三大营销推进组织法</a:t>
              </a:r>
              <a:r>
                <a:rPr lang="zh-CN" altLang="en-US" sz="1400" dirty="0" smtClean="0">
                  <a:solidFill>
                    <a:srgbClr val="C00000"/>
                  </a:solidFill>
                  <a:latin typeface="Microsoft YaHei"/>
                  <a:ea typeface="Microsoft YaHei"/>
                  <a:cs typeface="+mn-ea"/>
                  <a:sym typeface="+mn-lt"/>
                </a:rPr>
                <a:t>则</a:t>
              </a:r>
              <a:endParaRPr lang="en-US" altLang="zh-CN" sz="1400" kern="1200" dirty="0">
                <a:solidFill>
                  <a:srgbClr val="C00000"/>
                </a:solidFill>
                <a:latin typeface="Microsoft YaHei"/>
                <a:ea typeface="Microsoft YaHei"/>
                <a:cs typeface="+mn-ea"/>
                <a:sym typeface="+mn-lt"/>
              </a:endParaRPr>
            </a:p>
          </p:txBody>
        </p:sp>
        <p:sp>
          <p:nvSpPr>
            <p:cNvPr id="20" name="矩形 19"/>
            <p:cNvSpPr/>
            <p:nvPr/>
          </p:nvSpPr>
          <p:spPr>
            <a:xfrm>
              <a:off x="555607" y="5760420"/>
              <a:ext cx="1471620" cy="510406"/>
            </a:xfrm>
            <a:prstGeom prst="rect">
              <a:avLst/>
            </a:prstGeom>
          </p:spPr>
          <p:txBody>
            <a:bodyPr wrap="square" rtlCol="0" anchor="ctr">
              <a:spAutoFit/>
            </a:bodyPr>
            <a:lstStyle/>
            <a:p>
              <a:pPr marL="171450" marR="0" lvl="0" indent="-171450" algn="l" defTabSz="1216660" rtl="0" eaLnBrk="0" fontAlgn="base" latinLnBrk="0" hangingPunct="0">
                <a:lnSpc>
                  <a:spcPct val="200000"/>
                </a:lnSpc>
                <a:spcBef>
                  <a:spcPct val="0"/>
                </a:spcBef>
                <a:spcAft>
                  <a:spcPct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Microsoft YaHei"/>
                  <a:ea typeface="Microsoft YaHei"/>
                  <a:cs typeface="+mn-ea"/>
                  <a:sym typeface="+mn-lt"/>
                </a:rPr>
                <a:t>营销策略</a:t>
              </a:r>
            </a:p>
          </p:txBody>
        </p:sp>
        <p:sp>
          <p:nvSpPr>
            <p:cNvPr id="21" name="矩形 20"/>
            <p:cNvSpPr/>
            <p:nvPr/>
          </p:nvSpPr>
          <p:spPr>
            <a:xfrm>
              <a:off x="2115215" y="3604276"/>
              <a:ext cx="502585" cy="1525770"/>
            </a:xfrm>
            <a:prstGeom prst="rect">
              <a:avLst/>
            </a:prstGeom>
          </p:spPr>
          <p:txBody>
            <a:bodyPr wrap="square">
              <a:spAutoFit/>
            </a:bodyPr>
            <a:lstStyle/>
            <a:p>
              <a:pPr marL="0" marR="0" lvl="0" indent="0" algn="l" defTabSz="1216660" rtl="0" eaLnBrk="0" fontAlgn="base" latinLnBrk="0" hangingPunct="0">
                <a:lnSpc>
                  <a:spcPct val="15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A72119"/>
                  </a:solidFill>
                  <a:effectLst/>
                  <a:uLnTx/>
                  <a:uFillTx/>
                  <a:latin typeface="Microsoft YaHei"/>
                  <a:ea typeface="Microsoft YaHei"/>
                  <a:cs typeface="+mn-ea"/>
                  <a:sym typeface="+mn-lt"/>
                </a:rPr>
                <a:t>明星产品</a:t>
              </a:r>
              <a:endParaRPr kumimoji="0" lang="en-US" altLang="zh-CN" sz="1600" b="0" i="0" u="none" strike="noStrike" kern="1200" cap="none" spc="0" normalizeH="0" baseline="0" noProof="0" dirty="0">
                <a:ln>
                  <a:noFill/>
                </a:ln>
                <a:solidFill>
                  <a:srgbClr val="A72119"/>
                </a:solidFill>
                <a:effectLst/>
                <a:uLnTx/>
                <a:uFillTx/>
                <a:latin typeface="Microsoft YaHei"/>
                <a:ea typeface="Microsoft YaHei"/>
                <a:cs typeface="+mn-ea"/>
                <a:sym typeface="+mn-lt"/>
              </a:endParaRPr>
            </a:p>
          </p:txBody>
        </p:sp>
        <p:sp>
          <p:nvSpPr>
            <p:cNvPr id="22" name="矩形 21"/>
            <p:cNvSpPr/>
            <p:nvPr/>
          </p:nvSpPr>
          <p:spPr>
            <a:xfrm>
              <a:off x="4659715" y="1628800"/>
              <a:ext cx="3897221" cy="400110"/>
            </a:xfrm>
            <a:prstGeom prst="rect">
              <a:avLst/>
            </a:prstGeom>
          </p:spPr>
          <p:txBody>
            <a:bodyPr wrap="none">
              <a:spAutoFit/>
            </a:bodyPr>
            <a:lstStyle/>
            <a:p>
              <a:pPr lvl="0" defTabSz="1216660" eaLnBrk="0" fontAlgn="base" hangingPunct="0">
                <a:spcBef>
                  <a:spcPct val="0"/>
                </a:spcBef>
                <a:spcAft>
                  <a:spcPct val="0"/>
                </a:spcAft>
                <a:defRPr/>
              </a:pPr>
              <a:r>
                <a:rPr lang="zh-CN" altLang="en-US" sz="2000" b="1" noProof="0" dirty="0" smtClean="0">
                  <a:solidFill>
                    <a:srgbClr val="FF0000"/>
                  </a:solidFill>
                  <a:latin typeface="Microsoft YaHei"/>
                  <a:ea typeface="Microsoft YaHei"/>
                  <a:cs typeface="+mn-ea"/>
                  <a:sym typeface="+mn-lt"/>
                </a:rPr>
                <a:t>强化</a:t>
              </a:r>
              <a:r>
                <a:rPr lang="zh-CN" altLang="en-US" sz="2000" b="1" dirty="0" smtClean="0">
                  <a:solidFill>
                    <a:srgbClr val="FF0000"/>
                  </a:solidFill>
                  <a:cs typeface="+mn-ea"/>
                  <a:sym typeface="+mn-lt"/>
                </a:rPr>
                <a:t>营销，储备商机，</a:t>
              </a:r>
              <a:r>
                <a:rPr lang="zh-CN" altLang="en-US" sz="2000" b="1" noProof="0" dirty="0" smtClean="0">
                  <a:solidFill>
                    <a:srgbClr val="FF0000"/>
                  </a:solidFill>
                  <a:latin typeface="Microsoft YaHei"/>
                  <a:ea typeface="Microsoft YaHei"/>
                  <a:cs typeface="+mn-ea"/>
                  <a:sym typeface="+mn-lt"/>
                </a:rPr>
                <a:t>决胜</a:t>
              </a:r>
              <a:r>
                <a:rPr lang="en-US" altLang="zh-CN" sz="2000" b="1" noProof="0" dirty="0" smtClean="0">
                  <a:solidFill>
                    <a:srgbClr val="FF0000"/>
                  </a:solidFill>
                  <a:latin typeface="Microsoft YaHei"/>
                  <a:ea typeface="Microsoft YaHei"/>
                  <a:cs typeface="+mn-ea"/>
                  <a:sym typeface="+mn-lt"/>
                </a:rPr>
                <a:t>2019</a:t>
              </a:r>
              <a:endParaRPr kumimoji="0" lang="zh-CN" altLang="en-US" sz="2000" b="1" i="0" u="none" strike="noStrike" kern="1200" cap="none" spc="0" normalizeH="0" baseline="0" noProof="0" dirty="0">
                <a:ln>
                  <a:noFill/>
                </a:ln>
                <a:solidFill>
                  <a:srgbClr val="FF0000"/>
                </a:solidFill>
                <a:effectLst/>
                <a:uLnTx/>
                <a:uFillTx/>
                <a:latin typeface="Microsoft YaHei"/>
                <a:ea typeface="Microsoft YaHei"/>
                <a:cs typeface="+mn-ea"/>
                <a:sym typeface="+mn-lt"/>
              </a:endParaRPr>
            </a:p>
          </p:txBody>
        </p:sp>
      </p:grpSp>
      <p:sp>
        <p:nvSpPr>
          <p:cNvPr id="23" name="object 3"/>
          <p:cNvSpPr txBox="1"/>
          <p:nvPr/>
        </p:nvSpPr>
        <p:spPr>
          <a:xfrm>
            <a:off x="139911" y="272038"/>
            <a:ext cx="8424936" cy="489429"/>
          </a:xfrm>
          <a:prstGeom prst="rect">
            <a:avLst/>
          </a:prstGeom>
        </p:spPr>
        <p:txBody>
          <a:bodyPr vert="horz" wrap="square" lIns="0" tIns="0" rIns="0" bIns="0" rtlCol="0">
            <a:spAutoFit/>
          </a:bodyPr>
          <a:lstStyle>
            <a:lvl1pPr defTabSz="914400">
              <a:lnSpc>
                <a:spcPts val="4231"/>
              </a:lnSpc>
              <a:spcBef>
                <a:spcPct val="0"/>
              </a:spcBef>
              <a:spcAft>
                <a:spcPct val="0"/>
              </a:spcAft>
              <a:defRPr sz="2800" b="1" kern="0">
                <a:solidFill>
                  <a:srgbClr val="000000"/>
                </a:solidFill>
                <a:latin typeface="微软雅黑" pitchFamily="34" charset="-122"/>
                <a:ea typeface="微软雅黑" pitchFamily="34" charset="-122"/>
                <a:cs typeface="RWSKUN+Î¢ÈíÑÅºÚ"/>
              </a:defRPr>
            </a:lvl1pPr>
          </a:lstStyle>
          <a:p>
            <a:r>
              <a:rPr lang="en-US" dirty="0"/>
              <a:t>2.1</a:t>
            </a:r>
            <a:r>
              <a:rPr dirty="0"/>
              <a:t>“数智引航”行动</a:t>
            </a:r>
            <a:r>
              <a:rPr lang="zh-CN" altLang="en-US" dirty="0"/>
              <a:t>四季度</a:t>
            </a:r>
            <a:r>
              <a:rPr dirty="0" err="1"/>
              <a:t>全景图</a:t>
            </a:r>
            <a:endParaRPr dirty="0"/>
          </a:p>
        </p:txBody>
      </p:sp>
    </p:spTree>
    <p:extLst>
      <p:ext uri="{BB962C8B-B14F-4D97-AF65-F5344CB8AC3E}">
        <p14:creationId xmlns:p14="http://schemas.microsoft.com/office/powerpoint/2010/main" xmlns="" val="11953331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35357" y="1628799"/>
          <a:ext cx="11449285" cy="4968552"/>
        </p:xfrm>
        <a:graphic>
          <a:graphicData uri="http://schemas.openxmlformats.org/drawingml/2006/table">
            <a:tbl>
              <a:tblPr/>
              <a:tblGrid>
                <a:gridCol w="995590"/>
                <a:gridCol w="497795"/>
                <a:gridCol w="497795"/>
                <a:gridCol w="497795"/>
                <a:gridCol w="497795"/>
                <a:gridCol w="497795"/>
                <a:gridCol w="497795"/>
                <a:gridCol w="497795"/>
                <a:gridCol w="497795"/>
                <a:gridCol w="497795"/>
                <a:gridCol w="497795"/>
                <a:gridCol w="497795"/>
                <a:gridCol w="497795"/>
                <a:gridCol w="497795"/>
                <a:gridCol w="497795"/>
                <a:gridCol w="497795"/>
                <a:gridCol w="497795"/>
                <a:gridCol w="497795"/>
                <a:gridCol w="406994"/>
                <a:gridCol w="588596"/>
                <a:gridCol w="497795"/>
                <a:gridCol w="497795"/>
              </a:tblGrid>
              <a:tr h="1526648">
                <a:tc>
                  <a:txBody>
                    <a:bodyPr/>
                    <a:lstStyle/>
                    <a:p>
                      <a:pPr algn="ctr" rtl="0" fontAlgn="ctr"/>
                      <a:r>
                        <a:rPr lang="zh-CN" altLang="en-US" sz="1800" b="1" i="0" u="none" strike="noStrike" dirty="0">
                          <a:solidFill>
                            <a:srgbClr val="FFFFFF"/>
                          </a:solidFill>
                          <a:latin typeface="+mn-ea"/>
                          <a:ea typeface="+mn-ea"/>
                        </a:rPr>
                        <a:t>市县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C00000"/>
                    </a:solidFill>
                  </a:tcPr>
                </a:tc>
                <a:tc>
                  <a:txBody>
                    <a:bodyPr/>
                    <a:lstStyle/>
                    <a:p>
                      <a:pPr algn="ctr" rtl="0" fontAlgn="ctr"/>
                      <a:r>
                        <a:rPr lang="zh-CN" altLang="en-US" sz="1600" b="0" i="0" u="none" strike="noStrike">
                          <a:solidFill>
                            <a:srgbClr val="000000"/>
                          </a:solidFill>
                          <a:latin typeface="+mn-ea"/>
                          <a:ea typeface="+mn-ea"/>
                        </a:rPr>
                        <a:t>省拓展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福州本部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长乐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福清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连江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平潭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福州小计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厦门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泉州本部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晋江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石狮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南安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惠安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泉州小计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漳州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宁德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莆田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南平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三明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龙岩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zh-CN" altLang="en-US" sz="1600" b="0" i="0" u="none" strike="noStrike">
                          <a:solidFill>
                            <a:srgbClr val="000000"/>
                          </a:solidFill>
                          <a:latin typeface="+mn-ea"/>
                          <a:ea typeface="+mn-ea"/>
                        </a:rPr>
                        <a:t>总计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r>
              <a:tr h="860476">
                <a:tc>
                  <a:txBody>
                    <a:bodyPr/>
                    <a:lstStyle/>
                    <a:p>
                      <a:pPr algn="ctr" rtl="0" fontAlgn="ctr"/>
                      <a:r>
                        <a:rPr lang="zh-CN" altLang="en-US" sz="1800" b="1" i="0" u="none" strike="noStrike">
                          <a:solidFill>
                            <a:srgbClr val="FFFFFF"/>
                          </a:solidFill>
                          <a:latin typeface="+mn-ea"/>
                          <a:ea typeface="+mn-ea"/>
                        </a:rPr>
                        <a:t>获取商机目标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C00000"/>
                    </a:solidFill>
                  </a:tcPr>
                </a:tc>
                <a:tc>
                  <a:txBody>
                    <a:bodyPr/>
                    <a:lstStyle/>
                    <a:p>
                      <a:pPr algn="ctr" rtl="0" fontAlgn="ctr"/>
                      <a:r>
                        <a:rPr lang="en-US" altLang="zh-CN" sz="1600" b="0" i="0" u="none" strike="noStrike">
                          <a:solidFill>
                            <a:srgbClr val="000000"/>
                          </a:solidFill>
                          <a:latin typeface="+mn-ea"/>
                          <a:ea typeface="+mn-ea"/>
                        </a:rPr>
                        <a:t>12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36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60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36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18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9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45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24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18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18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15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15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15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258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r>
              <a:tr h="860476">
                <a:tc>
                  <a:txBody>
                    <a:bodyPr/>
                    <a:lstStyle/>
                    <a:p>
                      <a:pPr algn="ctr" rtl="0" fontAlgn="ctr"/>
                      <a:r>
                        <a:rPr lang="zh-CN" altLang="en-US" sz="1800" b="1" i="0" u="none" strike="noStrike">
                          <a:solidFill>
                            <a:srgbClr val="FFFFFF"/>
                          </a:solidFill>
                          <a:latin typeface="+mn-ea"/>
                          <a:ea typeface="+mn-ea"/>
                        </a:rPr>
                        <a:t>签约合同目标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C00000"/>
                    </a:solidFill>
                  </a:tcPr>
                </a:tc>
                <a:tc>
                  <a:txBody>
                    <a:bodyPr/>
                    <a:lstStyle/>
                    <a:p>
                      <a:pPr algn="ctr" rtl="0" fontAlgn="ctr"/>
                      <a:r>
                        <a:rPr lang="en-US" altLang="zh-CN" sz="1600" b="0" i="0" u="none" strike="noStrike">
                          <a:solidFill>
                            <a:srgbClr val="000000"/>
                          </a:solidFill>
                          <a:latin typeface="+mn-ea"/>
                          <a:ea typeface="+mn-ea"/>
                        </a:rPr>
                        <a:t>4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12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2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2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2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2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20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12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3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2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2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2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15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8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5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5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5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86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r>
              <a:tr h="860476">
                <a:tc>
                  <a:txBody>
                    <a:bodyPr/>
                    <a:lstStyle/>
                    <a:p>
                      <a:pPr algn="ctr" rtl="0" fontAlgn="ctr"/>
                      <a:r>
                        <a:rPr lang="zh-CN" altLang="en-US" sz="1800" b="1" i="0" u="none" strike="noStrike">
                          <a:solidFill>
                            <a:srgbClr val="FFFFFF"/>
                          </a:solidFill>
                          <a:latin typeface="+mn-ea"/>
                          <a:ea typeface="+mn-ea"/>
                        </a:rPr>
                        <a:t>成功案例目标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C00000"/>
                    </a:solidFill>
                  </a:tcPr>
                </a:tc>
                <a:tc>
                  <a:txBody>
                    <a:bodyPr/>
                    <a:lstStyle/>
                    <a:p>
                      <a:pPr algn="ctr" rtl="0" fontAlgn="ctr"/>
                      <a:r>
                        <a:rPr lang="en-US" altLang="zh-CN" sz="1600" b="0" i="0" u="none" strike="noStrike">
                          <a:solidFill>
                            <a:srgbClr val="000000"/>
                          </a:solidFill>
                          <a:latin typeface="+mn-ea"/>
                          <a:ea typeface="+mn-ea"/>
                        </a:rPr>
                        <a:t>1</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4</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r>
              <a:tr h="860476">
                <a:tc>
                  <a:txBody>
                    <a:bodyPr/>
                    <a:lstStyle/>
                    <a:p>
                      <a:pPr algn="ctr" rtl="0" fontAlgn="ctr"/>
                      <a:r>
                        <a:rPr lang="zh-CN" altLang="en-US" sz="1800" b="1" i="0" u="none" strike="noStrike">
                          <a:solidFill>
                            <a:srgbClr val="FFFFFF"/>
                          </a:solidFill>
                          <a:latin typeface="+mn-ea"/>
                          <a:ea typeface="+mn-ea"/>
                        </a:rPr>
                        <a:t>市场拓展活动</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C00000"/>
                    </a:solidFill>
                  </a:tcPr>
                </a:tc>
                <a:tc>
                  <a:txBody>
                    <a:bodyPr/>
                    <a:lstStyle/>
                    <a:p>
                      <a:pPr algn="ctr" rtl="0" fontAlgn="ctr"/>
                      <a:r>
                        <a:rPr lang="en-US" altLang="zh-CN" sz="1600" b="0" i="0" u="none" strike="noStrike">
                          <a:solidFill>
                            <a:srgbClr val="000000"/>
                          </a:solidFill>
                          <a:latin typeface="+mn-ea"/>
                          <a:ea typeface="+mn-ea"/>
                        </a:rPr>
                        <a:t>1</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1</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a:solidFill>
                            <a:srgbClr val="000000"/>
                          </a:solidFill>
                          <a:latin typeface="+mn-ea"/>
                          <a:ea typeface="+mn-ea"/>
                        </a:rPr>
                        <a:t>—— </a:t>
                      </a: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dirty="0">
                          <a:solidFill>
                            <a:srgbClr val="000000"/>
                          </a:solidFill>
                          <a:latin typeface="+mn-ea"/>
                          <a:ea typeface="+mn-ea"/>
                        </a:rPr>
                        <a:t>0</a:t>
                      </a:r>
                      <a:endParaRPr lang="en-US" altLang="zh-CN" sz="1600" b="0" i="0" u="none" strike="noStrike" dirty="0">
                        <a:solidFill>
                          <a:srgbClr val="000000"/>
                        </a:solidFill>
                        <a:latin typeface="+mn-ea"/>
                        <a:ea typeface="+mn-ea"/>
                      </a:endParaRP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dirty="0" smtClean="0">
                          <a:solidFill>
                            <a:srgbClr val="000000"/>
                          </a:solidFill>
                          <a:latin typeface="+mn-ea"/>
                          <a:ea typeface="+mn-ea"/>
                        </a:rPr>
                        <a:t>0</a:t>
                      </a:r>
                      <a:endParaRPr lang="en-US" altLang="zh-CN" sz="1600" b="0" i="0" u="none" strike="noStrike" dirty="0">
                        <a:solidFill>
                          <a:srgbClr val="000000"/>
                        </a:solidFill>
                        <a:latin typeface="+mn-ea"/>
                        <a:ea typeface="+mn-ea"/>
                      </a:endParaRP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dirty="0" smtClean="0">
                          <a:solidFill>
                            <a:srgbClr val="000000"/>
                          </a:solidFill>
                          <a:latin typeface="+mn-ea"/>
                          <a:ea typeface="+mn-ea"/>
                        </a:rPr>
                        <a:t>0</a:t>
                      </a:r>
                      <a:endParaRPr lang="en-US" altLang="zh-CN" sz="1600" b="0" i="0" u="none" strike="noStrike" dirty="0">
                        <a:solidFill>
                          <a:srgbClr val="000000"/>
                        </a:solidFill>
                        <a:latin typeface="+mn-ea"/>
                        <a:ea typeface="+mn-ea"/>
                      </a:endParaRP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dirty="0" smtClean="0">
                          <a:solidFill>
                            <a:srgbClr val="000000"/>
                          </a:solidFill>
                          <a:latin typeface="+mn-ea"/>
                          <a:ea typeface="+mn-ea"/>
                        </a:rPr>
                        <a:t>0</a:t>
                      </a:r>
                      <a:endParaRPr lang="en-US" altLang="zh-CN" sz="1600" b="0" i="0" u="none" strike="noStrike" dirty="0">
                        <a:solidFill>
                          <a:srgbClr val="000000"/>
                        </a:solidFill>
                        <a:latin typeface="+mn-ea"/>
                        <a:ea typeface="+mn-ea"/>
                      </a:endParaRP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dirty="0" smtClean="0">
                          <a:solidFill>
                            <a:srgbClr val="000000"/>
                          </a:solidFill>
                          <a:latin typeface="+mn-ea"/>
                          <a:ea typeface="+mn-ea"/>
                        </a:rPr>
                        <a:t>0</a:t>
                      </a:r>
                      <a:endParaRPr lang="en-US" altLang="zh-CN" sz="1600" b="0" i="0" u="none" strike="noStrike" dirty="0">
                        <a:solidFill>
                          <a:srgbClr val="000000"/>
                        </a:solidFill>
                        <a:latin typeface="+mn-ea"/>
                        <a:ea typeface="+mn-ea"/>
                      </a:endParaRP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dirty="0" smtClean="0">
                          <a:solidFill>
                            <a:srgbClr val="000000"/>
                          </a:solidFill>
                          <a:latin typeface="+mn-ea"/>
                          <a:ea typeface="+mn-ea"/>
                        </a:rPr>
                        <a:t>0</a:t>
                      </a:r>
                      <a:endParaRPr lang="en-US" altLang="zh-CN" sz="1600" b="0" i="0" u="none" strike="noStrike" dirty="0">
                        <a:solidFill>
                          <a:srgbClr val="000000"/>
                        </a:solidFill>
                        <a:latin typeface="+mn-ea"/>
                        <a:ea typeface="+mn-ea"/>
                      </a:endParaRP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c>
                  <a:txBody>
                    <a:bodyPr/>
                    <a:lstStyle/>
                    <a:p>
                      <a:pPr algn="ctr" rtl="0" fontAlgn="ctr"/>
                      <a:r>
                        <a:rPr lang="en-US" altLang="zh-CN" sz="1600" b="0" i="0" u="none" strike="noStrike" dirty="0" smtClean="0">
                          <a:solidFill>
                            <a:srgbClr val="000000"/>
                          </a:solidFill>
                          <a:latin typeface="+mn-ea"/>
                          <a:ea typeface="+mn-ea"/>
                        </a:rPr>
                        <a:t>4</a:t>
                      </a:r>
                      <a:endParaRPr lang="en-US" altLang="zh-CN" sz="1600" b="0" i="0" u="none" strike="noStrike" dirty="0">
                        <a:solidFill>
                          <a:srgbClr val="000000"/>
                        </a:solidFill>
                        <a:latin typeface="+mn-ea"/>
                        <a:ea typeface="+mn-ea"/>
                      </a:endParaRPr>
                    </a:p>
                  </a:txBody>
                  <a:tcPr marL="4908" marR="4908" marT="4908" marB="0" anchor="ct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tcPr>
                </a:tc>
              </a:tr>
            </a:tbl>
          </a:graphicData>
        </a:graphic>
      </p:graphicFrame>
      <p:sp>
        <p:nvSpPr>
          <p:cNvPr id="5" name="object 3">
            <a:extLst>
              <a:ext uri="{FF2B5EF4-FFF2-40B4-BE49-F238E27FC236}">
                <a16:creationId xmlns="" xmlns:a16="http://schemas.microsoft.com/office/drawing/2014/main" id="{77210142-784E-4443-AF5B-C9328F87229C}"/>
              </a:ext>
            </a:extLst>
          </p:cNvPr>
          <p:cNvSpPr txBox="1"/>
          <p:nvPr/>
        </p:nvSpPr>
        <p:spPr>
          <a:xfrm>
            <a:off x="427329" y="423200"/>
            <a:ext cx="5011073" cy="538609"/>
          </a:xfrm>
          <a:prstGeom prst="rect">
            <a:avLst/>
          </a:prstGeom>
        </p:spPr>
        <p:txBody>
          <a:bodyPr vert="horz" wrap="square" lIns="0" tIns="0" rIns="0" bIns="0" rtlCol="0">
            <a:spAutoFit/>
          </a:bodyPr>
          <a:lstStyle/>
          <a:p>
            <a:pPr marL="0" marR="0">
              <a:lnSpc>
                <a:spcPts val="4231"/>
              </a:lnSpc>
              <a:spcBef>
                <a:spcPct val="0"/>
              </a:spcBef>
              <a:spcAft>
                <a:spcPct val="0"/>
              </a:spcAft>
            </a:pPr>
            <a:r>
              <a:rPr lang="en-US" altLang="zh-CN" sz="2800" b="1" dirty="0" smtClean="0">
                <a:solidFill>
                  <a:srgbClr val="000000"/>
                </a:solidFill>
                <a:latin typeface="微软雅黑" pitchFamily="34" charset="-122"/>
                <a:ea typeface="微软雅黑" pitchFamily="34" charset="-122"/>
                <a:cs typeface="WAVGOW+Î¢ÈíÑÅºÚ"/>
              </a:rPr>
              <a:t>2.2 </a:t>
            </a:r>
            <a:r>
              <a:rPr lang="zh-CN" altLang="en-US" sz="2800" b="1" dirty="0" smtClean="0">
                <a:solidFill>
                  <a:srgbClr val="000000"/>
                </a:solidFill>
                <a:latin typeface="微软雅黑" pitchFamily="34" charset="-122"/>
                <a:ea typeface="微软雅黑" pitchFamily="34" charset="-122"/>
                <a:cs typeface="WAVGOW+Î¢ÈíÑÅºÚ"/>
              </a:rPr>
              <a:t>各地市营销活动目标</a:t>
            </a:r>
            <a:endParaRPr sz="2800" b="1" dirty="0">
              <a:solidFill>
                <a:srgbClr val="000000"/>
              </a:solidFill>
              <a:latin typeface="微软雅黑" pitchFamily="34" charset="-122"/>
              <a:ea typeface="微软雅黑" pitchFamily="34" charset="-122"/>
              <a:cs typeface="NSMGPS+Î¢ÈíÑÅºÚ"/>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s_1">
            <a:extLst>
              <a:ext uri="{FF2B5EF4-FFF2-40B4-BE49-F238E27FC236}">
                <a16:creationId xmlns="" xmlns:a16="http://schemas.microsoft.com/office/drawing/2014/main" id="{81DCD327-4D41-4DA6-8EED-7A8EF7B18F57}"/>
              </a:ext>
            </a:extLst>
          </p:cNvPr>
          <p:cNvCxnSpPr>
            <a:cxnSpLocks noChangeShapeType="1"/>
          </p:cNvCxnSpPr>
          <p:nvPr>
            <p:custDataLst>
              <p:tags r:id="rId1"/>
            </p:custDataLst>
          </p:nvPr>
        </p:nvCxnSpPr>
        <p:spPr bwMode="auto">
          <a:xfrm>
            <a:off x="5627688" y="848747"/>
            <a:ext cx="0" cy="5378257"/>
          </a:xfrm>
          <a:prstGeom prst="line">
            <a:avLst/>
          </a:prstGeom>
          <a:ln>
            <a:solidFill>
              <a:schemeClr val="bg1">
                <a:lumMod val="50000"/>
              </a:schemeClr>
            </a:solidFill>
          </a:ln>
          <a:extLst>
            <a:ext uri="{909E8E84-426E-40DD-AFC4-6F175D3DCCD1}">
              <a14:hiddenFill xmlns:a14="http://schemas.microsoft.com/office/drawing/2010/main" xmlns="">
                <a:noFill/>
              </a14:hiddenFill>
            </a:ext>
          </a:extLst>
        </p:spPr>
        <p:style>
          <a:lnRef idx="1">
            <a:schemeClr val="accent2"/>
          </a:lnRef>
          <a:fillRef idx="0">
            <a:schemeClr val="accent2"/>
          </a:fillRef>
          <a:effectRef idx="0">
            <a:schemeClr val="accent2"/>
          </a:effectRef>
          <a:fontRef idx="minor">
            <a:schemeClr val="tx1"/>
          </a:fontRef>
        </p:style>
      </p:cxnSp>
      <p:sp>
        <p:nvSpPr>
          <p:cNvPr id="6" name="MH_Entry_2">
            <a:extLst>
              <a:ext uri="{FF2B5EF4-FFF2-40B4-BE49-F238E27FC236}">
                <a16:creationId xmlns="" xmlns:a16="http://schemas.microsoft.com/office/drawing/2014/main" id="{6B566220-2DB8-4233-81D1-22A1EAF28CB5}"/>
              </a:ext>
            </a:extLst>
          </p:cNvPr>
          <p:cNvSpPr txBox="1"/>
          <p:nvPr>
            <p:custDataLst>
              <p:tags r:id="rId2"/>
            </p:custDataLst>
          </p:nvPr>
        </p:nvSpPr>
        <p:spPr>
          <a:xfrm>
            <a:off x="6022294" y="1712758"/>
            <a:ext cx="3995999" cy="539510"/>
          </a:xfrm>
          <a:prstGeom prst="rect">
            <a:avLst/>
          </a:prstGeom>
          <a:noFill/>
        </p:spPr>
        <p:txBody>
          <a:bodyPr wrap="square" lIns="179805" tIns="45671" rIns="91341" bIns="45671" anchor="ctr" anchorCtr="0">
            <a:normAutofit/>
          </a:bodyPr>
          <a:lstStyle>
            <a:defPPr>
              <a:defRPr lang="zh-CN"/>
            </a:defPPr>
            <a:lvl1pPr>
              <a:defRPr kern="0" spc="100">
                <a:solidFill>
                  <a:srgbClr val="969696"/>
                </a:solidFill>
                <a:latin typeface="+mn-ea"/>
              </a:defRPr>
            </a:lvl1pPr>
          </a:lstStyle>
          <a:p>
            <a:r>
              <a:rPr lang="zh-CN" altLang="en-US" sz="2397" dirty="0" smtClean="0">
                <a:solidFill>
                  <a:schemeClr val="bg1">
                    <a:lumMod val="50000"/>
                  </a:schemeClr>
                </a:solidFill>
                <a:latin typeface="微软雅黑" panose="020B0503020204020204" pitchFamily="34" charset="-122"/>
                <a:ea typeface="微软雅黑" panose="020B0503020204020204" pitchFamily="34" charset="-122"/>
              </a:rPr>
              <a:t>发展现状</a:t>
            </a:r>
            <a:endParaRPr lang="zh-CN" altLang="en-US" sz="2397"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MH_Number_2">
            <a:extLst>
              <a:ext uri="{FF2B5EF4-FFF2-40B4-BE49-F238E27FC236}">
                <a16:creationId xmlns="" xmlns:a16="http://schemas.microsoft.com/office/drawing/2014/main" id="{0B439F45-A986-4207-9982-D4C2F4542360}"/>
              </a:ext>
            </a:extLst>
          </p:cNvPr>
          <p:cNvSpPr/>
          <p:nvPr>
            <p:custDataLst>
              <p:tags r:id="rId3"/>
            </p:custDataLst>
          </p:nvPr>
        </p:nvSpPr>
        <p:spPr>
          <a:xfrm>
            <a:off x="5430751" y="1760101"/>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6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dirty="0">
                <a:solidFill>
                  <a:srgbClr val="FFFFFF"/>
                </a:solidFill>
                <a:latin typeface="微软雅黑" panose="020B0503020204020204" pitchFamily="34" charset="-122"/>
                <a:ea typeface="微软雅黑" panose="020B0503020204020204" pitchFamily="34" charset="-122"/>
              </a:rPr>
              <a:t>1</a:t>
            </a:r>
            <a:endParaRPr lang="zh-CN" altLang="en-US" sz="2131" kern="0" dirty="0">
              <a:solidFill>
                <a:srgbClr val="FFFFFF"/>
              </a:solidFill>
              <a:latin typeface="微软雅黑" panose="020B0503020204020204" pitchFamily="34" charset="-122"/>
              <a:ea typeface="微软雅黑" panose="020B0503020204020204" pitchFamily="34" charset="-122"/>
            </a:endParaRPr>
          </a:p>
        </p:txBody>
      </p:sp>
      <p:sp>
        <p:nvSpPr>
          <p:cNvPr id="8" name="MH_Entry_3">
            <a:extLst>
              <a:ext uri="{FF2B5EF4-FFF2-40B4-BE49-F238E27FC236}">
                <a16:creationId xmlns="" xmlns:a16="http://schemas.microsoft.com/office/drawing/2014/main" id="{2487DDB1-6AB1-4685-8477-14A4323766A5}"/>
              </a:ext>
            </a:extLst>
          </p:cNvPr>
          <p:cNvSpPr txBox="1"/>
          <p:nvPr>
            <p:custDataLst>
              <p:tags r:id="rId4"/>
            </p:custDataLst>
          </p:nvPr>
        </p:nvSpPr>
        <p:spPr>
          <a:xfrm>
            <a:off x="6022292" y="2576854"/>
            <a:ext cx="4838600" cy="539510"/>
          </a:xfrm>
          <a:prstGeom prst="rect">
            <a:avLst/>
          </a:prstGeom>
          <a:noFill/>
        </p:spPr>
        <p:txBody>
          <a:bodyPr wrap="square" lIns="179805" tIns="45671" rIns="91341" bIns="45671" anchor="ctr" anchorCtr="0">
            <a:noAutofit/>
          </a:bodyPr>
          <a:lstStyle>
            <a:defPPr>
              <a:defRPr lang="zh-CN"/>
            </a:defPPr>
            <a:lvl1pPr>
              <a:defRPr kern="0" spc="100">
                <a:solidFill>
                  <a:srgbClr val="969696"/>
                </a:solidFill>
                <a:latin typeface="微软雅黑" panose="020B0503020204020204" pitchFamily="34" charset="-122"/>
                <a:ea typeface="微软雅黑" panose="020B0503020204020204" pitchFamily="34" charset="-122"/>
              </a:defRPr>
            </a:lvl1pPr>
          </a:lstStyle>
          <a:p>
            <a:r>
              <a:rPr lang="zh-CN" altLang="en-US" sz="2397" dirty="0">
                <a:solidFill>
                  <a:schemeClr val="bg1">
                    <a:lumMod val="50000"/>
                  </a:schemeClr>
                </a:solidFill>
              </a:rPr>
              <a:t>思路目标</a:t>
            </a:r>
          </a:p>
        </p:txBody>
      </p:sp>
      <p:sp>
        <p:nvSpPr>
          <p:cNvPr id="9" name="MH_Number_3">
            <a:extLst>
              <a:ext uri="{FF2B5EF4-FFF2-40B4-BE49-F238E27FC236}">
                <a16:creationId xmlns="" xmlns:a16="http://schemas.microsoft.com/office/drawing/2014/main" id="{D87F617F-6C5F-48FF-8945-0101F2334449}"/>
              </a:ext>
            </a:extLst>
          </p:cNvPr>
          <p:cNvSpPr/>
          <p:nvPr>
            <p:custDataLst>
              <p:tags r:id="rId5"/>
            </p:custDataLst>
          </p:nvPr>
        </p:nvSpPr>
        <p:spPr>
          <a:xfrm>
            <a:off x="5430751" y="2624197"/>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6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dirty="0">
                <a:solidFill>
                  <a:srgbClr val="FFFFFF"/>
                </a:solidFill>
                <a:latin typeface="微软雅黑" panose="020B0503020204020204" pitchFamily="34" charset="-122"/>
                <a:ea typeface="微软雅黑" panose="020B0503020204020204" pitchFamily="34" charset="-122"/>
              </a:rPr>
              <a:t>2</a:t>
            </a:r>
            <a:endParaRPr lang="zh-CN" altLang="en-US" sz="2131" kern="0" dirty="0">
              <a:solidFill>
                <a:srgbClr val="FFFFFF"/>
              </a:solidFill>
              <a:latin typeface="微软雅黑" panose="020B0503020204020204" pitchFamily="34" charset="-122"/>
              <a:ea typeface="微软雅黑" panose="020B0503020204020204" pitchFamily="34" charset="-122"/>
            </a:endParaRPr>
          </a:p>
        </p:txBody>
      </p:sp>
      <p:sp>
        <p:nvSpPr>
          <p:cNvPr id="10" name="MH_Entry_4">
            <a:extLst>
              <a:ext uri="{FF2B5EF4-FFF2-40B4-BE49-F238E27FC236}">
                <a16:creationId xmlns="" xmlns:a16="http://schemas.microsoft.com/office/drawing/2014/main" id="{512A3CD2-5FEB-455E-BB76-4155155D0354}"/>
              </a:ext>
            </a:extLst>
          </p:cNvPr>
          <p:cNvSpPr txBox="1"/>
          <p:nvPr>
            <p:custDataLst>
              <p:tags r:id="rId6"/>
            </p:custDataLst>
          </p:nvPr>
        </p:nvSpPr>
        <p:spPr>
          <a:xfrm>
            <a:off x="6022294" y="4545674"/>
            <a:ext cx="3995999" cy="539510"/>
          </a:xfrm>
          <a:prstGeom prst="rect">
            <a:avLst/>
          </a:prstGeom>
          <a:noFill/>
        </p:spPr>
        <p:txBody>
          <a:bodyPr wrap="square" lIns="179805" tIns="45671" rIns="91341" bIns="45671" anchor="ctr" anchorCtr="0">
            <a:normAutofit/>
          </a:bodyPr>
          <a:lstStyle>
            <a:defPPr>
              <a:defRPr lang="zh-CN"/>
            </a:defPPr>
            <a:lvl1pPr>
              <a:defRPr kern="0" spc="100">
                <a:solidFill>
                  <a:srgbClr val="969696"/>
                </a:solidFill>
                <a:latin typeface="+mn-ea"/>
              </a:defRPr>
            </a:lvl1pPr>
          </a:lstStyle>
          <a:p>
            <a:r>
              <a:rPr lang="zh-CN" altLang="en-US" sz="2397" dirty="0" smtClean="0">
                <a:solidFill>
                  <a:schemeClr val="bg1">
                    <a:lumMod val="50000"/>
                  </a:schemeClr>
                </a:solidFill>
                <a:latin typeface="微软雅黑" panose="020B0503020204020204" pitchFamily="34" charset="-122"/>
                <a:ea typeface="微软雅黑" panose="020B0503020204020204" pitchFamily="34" charset="-122"/>
              </a:rPr>
              <a:t>营销举措</a:t>
            </a:r>
            <a:endParaRPr lang="zh-CN" altLang="en-US" sz="2397"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MH_Number_4">
            <a:extLst>
              <a:ext uri="{FF2B5EF4-FFF2-40B4-BE49-F238E27FC236}">
                <a16:creationId xmlns="" xmlns:a16="http://schemas.microsoft.com/office/drawing/2014/main" id="{D52D79F6-5B8A-4D23-84A6-331F734DC45B}"/>
              </a:ext>
            </a:extLst>
          </p:cNvPr>
          <p:cNvSpPr/>
          <p:nvPr>
            <p:custDataLst>
              <p:tags r:id="rId7"/>
            </p:custDataLst>
          </p:nvPr>
        </p:nvSpPr>
        <p:spPr>
          <a:xfrm>
            <a:off x="5430751" y="4593018"/>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bg1">
              <a:lumMod val="65000"/>
            </a:schemeClr>
          </a:solidFill>
          <a:ln w="12700" cap="flat" cmpd="sng" algn="ctr">
            <a:noFill/>
            <a:prstDash val="solid"/>
            <a:miter lim="800000"/>
          </a:ln>
          <a:effectLst/>
        </p:spPr>
        <p:txBody>
          <a:bodyPr lIns="91341" tIns="45671" rIns="91341" bIns="45671" anchor="ctr">
            <a:noAutofit/>
          </a:bodyPr>
          <a:lstStyle/>
          <a:p>
            <a:pPr algn="ctr"/>
            <a:r>
              <a:rPr lang="en-US" altLang="zh-CN" sz="2131" kern="0" dirty="0">
                <a:solidFill>
                  <a:srgbClr val="FFFFFF"/>
                </a:solidFill>
                <a:latin typeface="微软雅黑" panose="020B0503020204020204" pitchFamily="34" charset="-122"/>
                <a:ea typeface="微软雅黑" panose="020B0503020204020204" pitchFamily="34" charset="-122"/>
              </a:rPr>
              <a:t>4</a:t>
            </a:r>
            <a:endParaRPr lang="zh-CN" altLang="en-US" sz="2131" kern="0" dirty="0">
              <a:solidFill>
                <a:srgbClr val="FFFFFF"/>
              </a:solidFill>
              <a:latin typeface="微软雅黑" panose="020B0503020204020204" pitchFamily="34" charset="-122"/>
              <a:ea typeface="微软雅黑" panose="020B0503020204020204" pitchFamily="34" charset="-122"/>
            </a:endParaRPr>
          </a:p>
        </p:txBody>
      </p:sp>
      <p:sp>
        <p:nvSpPr>
          <p:cNvPr id="12" name="MH_Others_2">
            <a:extLst>
              <a:ext uri="{FF2B5EF4-FFF2-40B4-BE49-F238E27FC236}">
                <a16:creationId xmlns="" xmlns:a16="http://schemas.microsoft.com/office/drawing/2014/main" id="{249E63D0-4184-4C06-9C11-D7CC965B34C3}"/>
              </a:ext>
            </a:extLst>
          </p:cNvPr>
          <p:cNvSpPr txBox="1"/>
          <p:nvPr>
            <p:custDataLst>
              <p:tags r:id="rId8"/>
            </p:custDataLst>
          </p:nvPr>
        </p:nvSpPr>
        <p:spPr>
          <a:xfrm>
            <a:off x="1555630" y="2561194"/>
            <a:ext cx="1766661" cy="785100"/>
          </a:xfrm>
          <a:prstGeom prst="rect">
            <a:avLst/>
          </a:prstGeom>
          <a:noFill/>
        </p:spPr>
        <p:txBody>
          <a:bodyPr wrap="none" lIns="91341" tIns="45671" rIns="91341" bIns="45671" anchor="ctr" anchorCtr="0">
            <a:noAutofit/>
          </a:bodyPr>
          <a:lstStyle/>
          <a:p>
            <a:pPr algn="ctr">
              <a:defRPr/>
            </a:pPr>
            <a:r>
              <a:rPr lang="zh-CN" altLang="en-US" sz="5993" b="1" kern="0" dirty="0">
                <a:solidFill>
                  <a:srgbClr val="C00000"/>
                </a:solidFill>
                <a:latin typeface="微软雅黑" panose="020B0503020204020204" pitchFamily="34" charset="-122"/>
                <a:ea typeface="微软雅黑" panose="020B0503020204020204" pitchFamily="34" charset="-122"/>
              </a:rPr>
              <a:t>目录</a:t>
            </a:r>
          </a:p>
        </p:txBody>
      </p:sp>
      <p:sp>
        <p:nvSpPr>
          <p:cNvPr id="13" name="MH_Others_3">
            <a:extLst>
              <a:ext uri="{FF2B5EF4-FFF2-40B4-BE49-F238E27FC236}">
                <a16:creationId xmlns="" xmlns:a16="http://schemas.microsoft.com/office/drawing/2014/main" id="{6D0DE5BE-9E07-4B3A-9457-AFDB299CCAAD}"/>
              </a:ext>
            </a:extLst>
          </p:cNvPr>
          <p:cNvSpPr txBox="1"/>
          <p:nvPr>
            <p:custDataLst>
              <p:tags r:id="rId9"/>
            </p:custDataLst>
          </p:nvPr>
        </p:nvSpPr>
        <p:spPr>
          <a:xfrm>
            <a:off x="1682384" y="3346293"/>
            <a:ext cx="1766661" cy="785100"/>
          </a:xfrm>
          <a:prstGeom prst="rect">
            <a:avLst/>
          </a:prstGeom>
          <a:noFill/>
        </p:spPr>
        <p:txBody>
          <a:bodyPr wrap="none" lIns="91341" tIns="45671" rIns="91341" bIns="45671" anchor="ctr" anchorCtr="0">
            <a:noAutofit/>
          </a:bodyPr>
          <a:lstStyle/>
          <a:p>
            <a:pPr algn="ctr">
              <a:defRPr/>
            </a:pPr>
            <a:r>
              <a:rPr lang="en-US" altLang="zh-CN" sz="3196" kern="0" spc="300" dirty="0">
                <a:solidFill>
                  <a:srgbClr val="DDDDDD"/>
                </a:solidFill>
                <a:latin typeface="微软雅黑" panose="020B0503020204020204" pitchFamily="34" charset="-122"/>
                <a:ea typeface="微软雅黑" panose="020B0503020204020204" pitchFamily="34" charset="-122"/>
              </a:rPr>
              <a:t>CONTENTS</a:t>
            </a:r>
            <a:endParaRPr lang="zh-CN" altLang="en-US" sz="3196" kern="0" spc="300" dirty="0">
              <a:solidFill>
                <a:srgbClr val="DDDDDD"/>
              </a:solidFill>
              <a:latin typeface="微软雅黑" panose="020B0503020204020204" pitchFamily="34" charset="-122"/>
              <a:ea typeface="微软雅黑" panose="020B0503020204020204" pitchFamily="34" charset="-122"/>
            </a:endParaRPr>
          </a:p>
        </p:txBody>
      </p:sp>
      <p:sp>
        <p:nvSpPr>
          <p:cNvPr id="18" name="MH_Entry_1">
            <a:extLst>
              <a:ext uri="{FF2B5EF4-FFF2-40B4-BE49-F238E27FC236}">
                <a16:creationId xmlns="" xmlns:a16="http://schemas.microsoft.com/office/drawing/2014/main" id="{760CD4D2-1348-441D-9F9E-FCE0376087F7}"/>
              </a:ext>
            </a:extLst>
          </p:cNvPr>
          <p:cNvSpPr txBox="1"/>
          <p:nvPr>
            <p:custDataLst>
              <p:tags r:id="rId10"/>
            </p:custDataLst>
          </p:nvPr>
        </p:nvSpPr>
        <p:spPr>
          <a:xfrm>
            <a:off x="6022293" y="3512958"/>
            <a:ext cx="5228647" cy="539510"/>
          </a:xfrm>
          <a:prstGeom prst="rect">
            <a:avLst/>
          </a:prstGeom>
          <a:solidFill>
            <a:srgbClr val="C00000"/>
          </a:solidFill>
        </p:spPr>
        <p:txBody>
          <a:bodyPr wrap="square" lIns="179805" tIns="45671" rIns="91341" bIns="45671" anchor="ctr" anchorCtr="0">
            <a:normAutofit/>
          </a:bodyPr>
          <a:lstStyle>
            <a:defPPr>
              <a:defRPr lang="zh-CN"/>
            </a:defPPr>
            <a:lvl1pPr>
              <a:defRPr sz="2000" b="1" kern="0" spc="100">
                <a:latin typeface="+mn-ea"/>
              </a:defRPr>
            </a:lvl1pPr>
          </a:lstStyle>
          <a:p>
            <a:r>
              <a:rPr lang="zh-CN" altLang="en-US" sz="2397" dirty="0">
                <a:solidFill>
                  <a:schemeClr val="bg1"/>
                </a:solidFill>
                <a:latin typeface="微软雅黑" panose="020B0503020204020204" pitchFamily="34" charset="-122"/>
                <a:ea typeface="微软雅黑" panose="020B0503020204020204" pitchFamily="34" charset="-122"/>
              </a:rPr>
              <a:t>明星产品</a:t>
            </a:r>
          </a:p>
        </p:txBody>
      </p:sp>
      <p:sp>
        <p:nvSpPr>
          <p:cNvPr id="19" name="MH_Number_1">
            <a:extLst>
              <a:ext uri="{FF2B5EF4-FFF2-40B4-BE49-F238E27FC236}">
                <a16:creationId xmlns="" xmlns:a16="http://schemas.microsoft.com/office/drawing/2014/main" id="{647EBD90-5837-46AC-BBF5-5B9433D0D4BA}"/>
              </a:ext>
            </a:extLst>
          </p:cNvPr>
          <p:cNvSpPr/>
          <p:nvPr>
            <p:custDataLst>
              <p:tags r:id="rId11"/>
            </p:custDataLst>
          </p:nvPr>
        </p:nvSpPr>
        <p:spPr>
          <a:xfrm>
            <a:off x="5430751" y="3560302"/>
            <a:ext cx="397249" cy="459850"/>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rgbClr val="C00000"/>
          </a:solidFill>
          <a:ln w="12700" cap="flat" cmpd="sng" algn="ctr">
            <a:noFill/>
            <a:prstDash val="solid"/>
            <a:miter lim="800000"/>
          </a:ln>
          <a:effectLst/>
        </p:spPr>
        <p:txBody>
          <a:bodyPr lIns="91341" tIns="45671" rIns="91341" bIns="45671" anchor="ctr">
            <a:noAutofit/>
          </a:bodyPr>
          <a:lstStyle/>
          <a:p>
            <a:pPr algn="ctr"/>
            <a:r>
              <a:rPr lang="en-US" altLang="zh-CN" sz="2131" b="1" kern="0" dirty="0">
                <a:solidFill>
                  <a:schemeClr val="bg1"/>
                </a:solidFill>
                <a:latin typeface="微软雅黑" panose="020B0503020204020204" pitchFamily="34" charset="-122"/>
                <a:ea typeface="微软雅黑" panose="020B0503020204020204" pitchFamily="34" charset="-122"/>
              </a:rPr>
              <a:t>3</a:t>
            </a:r>
            <a:endParaRPr lang="zh-CN" altLang="en-US" sz="2131"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182361188"/>
      </p:ext>
    </p:extLst>
  </p:cSld>
  <p:clrMapOvr>
    <a:masterClrMapping/>
  </p:clrMapOvr>
  <p:transition spd="slow" advClick="0" advTm="2000">
    <p:random/>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10.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11.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12.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13.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4"/>
</p:tagLst>
</file>

<file path=ppt/tags/tag21.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22.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23.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24.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4"/>
</p:tagLst>
</file>

<file path=ppt/tags/tag29.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31.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32.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35.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36.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37.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2"/>
</p:tagLst>
</file>

<file path=ppt/tags/tag40.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4"/>
</p:tagLst>
</file>

<file path=ppt/tags/tag44.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4"/>
</p:tagLst>
</file>

<file path=ppt/tags/tag45.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46.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OTHERS"/>
  <p:tag name="ID" val="547136"/>
</p:tagLst>
</file>

<file path=ppt/tags/tag47.xml><?xml version="1.0" encoding="utf-8"?>
<p:tagLst xmlns:a="http://schemas.openxmlformats.org/drawingml/2006/main" xmlns:r="http://schemas.openxmlformats.org/officeDocument/2006/relationships" xmlns:p="http://schemas.openxmlformats.org/presentationml/2006/main">
  <p:tag name="MH" val="20151108101322"/>
  <p:tag name="MH_LIBRARY" val="GRAPHIC"/>
  <p:tag name="MH_TYPE" val="SubTitle"/>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51108101322"/>
  <p:tag name="MH_LIBRARY" val="GRAPHIC"/>
  <p:tag name="MH_TYPE" val="SubTitle"/>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51108101322"/>
  <p:tag name="MH_LIBRARY" val="GRAPHIC"/>
  <p:tag name="MH_TYPE" val="Other"/>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ENTRY"/>
  <p:tag name="ID" val="547136"/>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70428155705"/>
  <p:tag name="MH_LIBRARY" val="CONTENTS"/>
  <p:tag name="MH_TYPE" val="NUMBER"/>
  <p:tag name="ID" val="547136"/>
  <p:tag name="MH_ORDER" val="4"/>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2ai2we4">
      <a:majorFont>
        <a:latin typeface="Microsoft YaHei"/>
        <a:ea typeface="Microsoft YaHei"/>
        <a:cs typeface=""/>
      </a:majorFont>
      <a:minorFont>
        <a:latin typeface="Microsoft YaHei"/>
        <a:ea typeface="Microsoft YaHei"/>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27776</TotalTime>
  <Words>4560</Words>
  <Application>Microsoft Office PowerPoint</Application>
  <PresentationFormat>自定义</PresentationFormat>
  <Paragraphs>759</Paragraphs>
  <Slides>27</Slides>
  <Notes>14</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2</vt:i4>
      </vt:variant>
      <vt:variant>
        <vt:lpstr>幻灯片标题</vt:lpstr>
      </vt:variant>
      <vt:variant>
        <vt:i4>27</vt:i4>
      </vt:variant>
    </vt:vector>
  </HeadingPairs>
  <TitlesOfParts>
    <vt:vector size="49" baseType="lpstr">
      <vt:lpstr>Arial</vt:lpstr>
      <vt:lpstr>宋体</vt:lpstr>
      <vt:lpstr>Microsoft YaHei</vt:lpstr>
      <vt:lpstr>黑体</vt:lpstr>
      <vt:lpstr>BENGAR+Î¢ÈíÑÅºÚ,Bold</vt:lpstr>
      <vt:lpstr>NTURAQ+Î¢ÈíÑÅºÚ,Bold</vt:lpstr>
      <vt:lpstr>DSVFKS+Î¢ÈíÑÅºÚ</vt:lpstr>
      <vt:lpstr>AHAVUT+Î¢ÈíÑÅºÚ</vt:lpstr>
      <vt:lpstr>Wingdings</vt:lpstr>
      <vt:lpstr>UCAATF+Î¢ÈíÑÅºÚ</vt:lpstr>
      <vt:lpstr>RWSKUN+Î¢ÈíÑÅºÚ</vt:lpstr>
      <vt:lpstr>WAVGOW+Î¢ÈíÑÅºÚ</vt:lpstr>
      <vt:lpstr>NSMGPS+Î¢ÈíÑÅºÚ</vt:lpstr>
      <vt:lpstr>BGVQDI+Î¢ÈíÑÅºÚ</vt:lpstr>
      <vt:lpstr>WBRNOT+Î¢ÈíÑÅºÚ</vt:lpstr>
      <vt:lpstr>Times New Roman</vt:lpstr>
      <vt:lpstr>Calibri</vt:lpstr>
      <vt:lpstr>等线</vt:lpstr>
      <vt:lpstr>华文中宋</vt:lpstr>
      <vt:lpstr>Office 主题​​</vt:lpstr>
      <vt:lpstr>Document</vt:lpstr>
      <vt:lpstr>Worksheet</vt:lpstr>
      <vt:lpstr>幻灯片 0</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 Li(联通集团联通大数据有限公司本部)</dc:creator>
  <cp:lastModifiedBy>陈素芳</cp:lastModifiedBy>
  <cp:revision>2089</cp:revision>
  <cp:lastPrinted>2018-07-15T00:04:40Z</cp:lastPrinted>
  <dcterms:created xsi:type="dcterms:W3CDTF">2017-12-10T07:48:58Z</dcterms:created>
  <dcterms:modified xsi:type="dcterms:W3CDTF">2018-10-08T10:01:53Z</dcterms:modified>
</cp:coreProperties>
</file>